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12" r:id="rId1"/>
    <p:sldMasterId id="2147483713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5143500" type="screen16x9"/>
  <p:notesSz cx="6858000" cy="9144000"/>
  <p:embeddedFontLst>
    <p:embeddedFont>
      <p:font typeface="Assistant" pitchFamily="2" charset="-79"/>
      <p:regular r:id="rId29"/>
      <p:bold r:id="rId30"/>
    </p:embeddedFont>
    <p:embeddedFont>
      <p:font typeface="Assistant ExtraLight" pitchFamily="2" charset="-79"/>
      <p:regular r:id="rId31"/>
      <p:bold r:id="rId32"/>
    </p:embeddedFont>
    <p:embeddedFont>
      <p:font typeface="Fira Sans Extra Condensed Medium" panose="020B0603050000020004" pitchFamily="34" charset="0"/>
      <p:regular r:id="rId33"/>
      <p:bold r:id="rId34"/>
      <p:italic r:id="rId35"/>
      <p:boldItalic r:id="rId36"/>
    </p:embeddedFont>
    <p:embeddedFont>
      <p:font typeface="Nunito" pitchFamily="2" charset="77"/>
      <p:regular r:id="rId37"/>
      <p:bold r:id="rId38"/>
      <p:italic r:id="rId39"/>
      <p:boldItalic r:id="rId40"/>
    </p:embeddedFont>
    <p:embeddedFont>
      <p:font typeface="Nunito ExtraBold" pitchFamily="2" charset="77"/>
      <p:bold r:id="rId41"/>
      <p:boldItalic r:id="rId42"/>
    </p:embeddedFont>
    <p:embeddedFont>
      <p:font typeface="Nunito Light" pitchFamily="2" charset="77"/>
      <p:regular r:id="rId43"/>
      <p:bold r:id="rId44"/>
      <p:italic r:id="rId45"/>
      <p:boldItalic r:id="rId46"/>
    </p:embeddedFont>
    <p:embeddedFont>
      <p:font typeface="Nunito Sans" pitchFamily="2" charset="77"/>
      <p:regular r:id="rId47"/>
      <p:bold r:id="rId48"/>
      <p:italic r:id="rId49"/>
      <p:boldItalic r:id="rId50"/>
    </p:embeddedFont>
    <p:embeddedFont>
      <p:font typeface="Nunito Sans ExtraBold" pitchFamily="2" charset="77"/>
      <p:bold r:id="rId51"/>
      <p:boldItalic r:id="rId52"/>
    </p:embeddedFont>
    <p:embeddedFont>
      <p:font typeface="Open Sans Light" pitchFamily="2" charset="0"/>
      <p:regular r:id="rId53"/>
      <p:bold r:id="rId54"/>
      <p:italic r:id="rId55"/>
      <p:boldItalic r:id="rId56"/>
    </p:embeddedFont>
    <p:embeddedFont>
      <p:font typeface="Ovo" panose="02020502070400060406" pitchFamily="18" charset="0"/>
      <p:regular r:id="rId57"/>
    </p:embeddedFont>
    <p:embeddedFont>
      <p:font typeface="Pontano Sans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46">
          <p15:clr>
            <a:srgbClr val="9AA0A6"/>
          </p15:clr>
        </p15:guide>
        <p15:guide id="4" orient="horz" pos="2897">
          <p15:clr>
            <a:srgbClr val="9AA0A6"/>
          </p15:clr>
        </p15:guide>
        <p15:guide id="5" pos="449">
          <p15:clr>
            <a:srgbClr val="9AA0A6"/>
          </p15:clr>
        </p15:guide>
        <p15:guide id="6" pos="531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E57BD-82F3-4BEB-A654-56D51B06B4CC}">
  <a:tblStyle styleId="{E84E57BD-82F3-4BEB-A654-56D51B06B4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37431"/>
  </p:normalViewPr>
  <p:slideViewPr>
    <p:cSldViewPr snapToGrid="0">
      <p:cViewPr varScale="1">
        <p:scale>
          <a:sx n="40" d="100"/>
          <a:sy n="40" d="100"/>
        </p:scale>
        <p:origin x="3184" y="184"/>
      </p:cViewPr>
      <p:guideLst>
        <p:guide orient="horz" pos="1620"/>
        <p:guide pos="2880"/>
        <p:guide orient="horz" pos="346"/>
        <p:guide orient="horz" pos="2897"/>
        <p:guide pos="449"/>
        <p:guide pos="5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" Target="slides/slide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0172dad3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g10172dad38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004a6b1d6c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g1004a6b1d6c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0048392f4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g10048392f4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0483930f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00483930f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00483930f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00483930f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004a6b1d6c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1004a6b1d6c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00483930fa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00483930fa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f0fb121fb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gf0fb121fb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f1df2f106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f1df2f106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4" name="Google Shape;74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1" name="Google Shape;75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f5ed9948db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dk1"/>
                </a:solidFill>
              </a:rPr>
              <a:t>Le Projet </a:t>
            </a:r>
            <a:r>
              <a:rPr lang="fr-CA" dirty="0" err="1">
                <a:solidFill>
                  <a:schemeClr val="dk1"/>
                </a:solidFill>
              </a:rPr>
              <a:t>InterCom</a:t>
            </a:r>
            <a:r>
              <a:rPr lang="fr-CA" dirty="0">
                <a:solidFill>
                  <a:schemeClr val="dk1"/>
                </a:solidFill>
              </a:rPr>
              <a:t> vise à favoriser le bien-être et la résilience des jeunes par le biais de la diffusion de résultats scientifiques et de méthodes d’interventions basées sur la psychologie positive.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dk1"/>
                </a:solidFill>
              </a:rPr>
              <a:t>Plus particulièrement, le Projet </a:t>
            </a:r>
            <a:r>
              <a:rPr lang="fr-CA" dirty="0" err="1">
                <a:solidFill>
                  <a:schemeClr val="dk1"/>
                </a:solidFill>
              </a:rPr>
              <a:t>InterCom</a:t>
            </a:r>
            <a:r>
              <a:rPr lang="fr-CA" dirty="0">
                <a:solidFill>
                  <a:schemeClr val="dk1"/>
                </a:solidFill>
              </a:rPr>
              <a:t> implique (1) un </a:t>
            </a:r>
            <a:r>
              <a:rPr lang="fr-CA" b="1" u="sng" dirty="0">
                <a:solidFill>
                  <a:schemeClr val="dk1"/>
                </a:solidFill>
              </a:rPr>
              <a:t>projet</a:t>
            </a:r>
            <a:r>
              <a:rPr lang="fr-CA" dirty="0">
                <a:solidFill>
                  <a:schemeClr val="dk1"/>
                </a:solidFill>
              </a:rPr>
              <a:t> de </a:t>
            </a:r>
            <a:r>
              <a:rPr lang="fr-CA" dirty="0" err="1">
                <a:solidFill>
                  <a:schemeClr val="dk1"/>
                </a:solidFill>
              </a:rPr>
              <a:t>co</a:t>
            </a:r>
            <a:r>
              <a:rPr lang="fr-CA" dirty="0">
                <a:solidFill>
                  <a:schemeClr val="dk1"/>
                </a:solidFill>
              </a:rPr>
              <a:t>-construction d’une démarche et d’ateliers sur la résilience avec les jeunes et les milieux partenaires ainsi que (2) l'i</a:t>
            </a:r>
            <a:r>
              <a:rPr lang="fr-CA" b="1" u="sng" dirty="0">
                <a:solidFill>
                  <a:schemeClr val="dk1"/>
                </a:solidFill>
              </a:rPr>
              <a:t>nter</a:t>
            </a:r>
            <a:r>
              <a:rPr lang="fr-CA" dirty="0">
                <a:solidFill>
                  <a:schemeClr val="dk1"/>
                </a:solidFill>
              </a:rPr>
              <a:t>vention dans (3) la </a:t>
            </a:r>
            <a:r>
              <a:rPr lang="fr-CA" b="1" u="sng" dirty="0">
                <a:solidFill>
                  <a:schemeClr val="dk1"/>
                </a:solidFill>
              </a:rPr>
              <a:t>com</a:t>
            </a:r>
            <a:r>
              <a:rPr lang="fr-CA" dirty="0">
                <a:solidFill>
                  <a:schemeClr val="dk1"/>
                </a:solidFill>
              </a:rPr>
              <a:t>munauté (interventions de groupe).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dk1"/>
                </a:solidFill>
              </a:rPr>
              <a:t>L’objectif global du Projet </a:t>
            </a:r>
            <a:r>
              <a:rPr lang="fr-CA" dirty="0" err="1">
                <a:solidFill>
                  <a:schemeClr val="dk1"/>
                </a:solidFill>
              </a:rPr>
              <a:t>InterCom</a:t>
            </a:r>
            <a:r>
              <a:rPr lang="fr-CA" dirty="0">
                <a:solidFill>
                  <a:schemeClr val="dk1"/>
                </a:solidFill>
              </a:rPr>
              <a:t> répond directement au besoin de ressources psychologiques en temps de crise en outillant les jeunes et leurs milieux (éducatifs et communautaires) à être mieux préparés à la présente crise sociale (COVID-19) et aux crises futures (par exemple celles liées aux changements climatiques).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dk1"/>
                </a:solidFill>
              </a:rPr>
              <a:t>Nous argumentons que dans une situation où il y a une crise collective, nous devons nous tourner vers des solutions qui sont elles aussi collectives.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dk1"/>
                </a:solidFill>
              </a:rPr>
              <a:t>Nous offrons des conférences et des ateliers pour les intervenants et pour les jeunes de </a:t>
            </a:r>
            <a:r>
              <a:rPr lang="fr-CA">
                <a:solidFill>
                  <a:schemeClr val="dk1"/>
                </a:solidFill>
              </a:rPr>
              <a:t>différents milieux. </a:t>
            </a:r>
            <a:endParaRPr lang="fr-CA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5" name="Google Shape;775;gf5ed9948d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f5ed9948db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gf5ed9948d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65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048392f4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g10048392f4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19191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57" name="Google Shape;5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5ed9948db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gf5ed9948db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01c54f3aa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g101c54f3aa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281350" y="1630300"/>
            <a:ext cx="4149300" cy="1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1_1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/>
          <p:nvPr/>
        </p:nvSpPr>
        <p:spPr>
          <a:xfrm>
            <a:off x="-43875" y="0"/>
            <a:ext cx="4078800" cy="51435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1"/>
          <p:cNvSpPr txBox="1">
            <a:spLocks noGrp="1"/>
          </p:cNvSpPr>
          <p:nvPr>
            <p:ph type="ctrTitle"/>
          </p:nvPr>
        </p:nvSpPr>
        <p:spPr>
          <a:xfrm>
            <a:off x="766950" y="2178600"/>
            <a:ext cx="24669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30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5087575" y="1374150"/>
            <a:ext cx="3343200" cy="23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3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6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ctrTitle"/>
          </p:nvPr>
        </p:nvSpPr>
        <p:spPr>
          <a:xfrm>
            <a:off x="4871300" y="1747626"/>
            <a:ext cx="4028700" cy="1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7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ctrTitle"/>
          </p:nvPr>
        </p:nvSpPr>
        <p:spPr>
          <a:xfrm>
            <a:off x="713232" y="714100"/>
            <a:ext cx="77715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ubTitle" idx="1"/>
          </p:nvPr>
        </p:nvSpPr>
        <p:spPr>
          <a:xfrm>
            <a:off x="615586" y="2138425"/>
            <a:ext cx="2265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2"/>
          </p:nvPr>
        </p:nvSpPr>
        <p:spPr>
          <a:xfrm>
            <a:off x="6263411" y="2138425"/>
            <a:ext cx="2265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ctrTitle"/>
          </p:nvPr>
        </p:nvSpPr>
        <p:spPr>
          <a:xfrm>
            <a:off x="2380200" y="2140500"/>
            <a:ext cx="43836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2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ubTitle" idx="1"/>
          </p:nvPr>
        </p:nvSpPr>
        <p:spPr>
          <a:xfrm>
            <a:off x="2380200" y="2602500"/>
            <a:ext cx="43836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ctrTitle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ubTitle" idx="1"/>
          </p:nvPr>
        </p:nvSpPr>
        <p:spPr>
          <a:xfrm>
            <a:off x="5943700" y="3014025"/>
            <a:ext cx="25107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ubTitle" idx="2"/>
          </p:nvPr>
        </p:nvSpPr>
        <p:spPr>
          <a:xfrm>
            <a:off x="5943700" y="1518600"/>
            <a:ext cx="25107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ctrTitle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18"/>
          <p:cNvSpPr/>
          <p:nvPr/>
        </p:nvSpPr>
        <p:spPr>
          <a:xfrm>
            <a:off x="475375" y="-1020050"/>
            <a:ext cx="2163900" cy="21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/>
          <p:nvPr/>
        </p:nvSpPr>
        <p:spPr>
          <a:xfrm>
            <a:off x="6504700" y="3999625"/>
            <a:ext cx="2163900" cy="21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subTitle" idx="1"/>
          </p:nvPr>
        </p:nvSpPr>
        <p:spPr>
          <a:xfrm>
            <a:off x="3566160" y="3282696"/>
            <a:ext cx="26817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ctrTitle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9"/>
          <p:cNvSpPr/>
          <p:nvPr/>
        </p:nvSpPr>
        <p:spPr>
          <a:xfrm>
            <a:off x="833075" y="-504825"/>
            <a:ext cx="2264700" cy="23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9"/>
          <p:cNvSpPr/>
          <p:nvPr/>
        </p:nvSpPr>
        <p:spPr>
          <a:xfrm>
            <a:off x="7156875" y="1476625"/>
            <a:ext cx="1251600" cy="382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ctrTitle"/>
          </p:nvPr>
        </p:nvSpPr>
        <p:spPr>
          <a:xfrm>
            <a:off x="805050" y="2178600"/>
            <a:ext cx="40287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642525" y="1016325"/>
            <a:ext cx="3343200" cy="23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3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 hasCustomPrompt="1"/>
          </p:nvPr>
        </p:nvSpPr>
        <p:spPr>
          <a:xfrm>
            <a:off x="1611450" y="1653713"/>
            <a:ext cx="59211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1611450" y="3089288"/>
            <a:ext cx="5921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000"/>
            </a:lvl1pPr>
            <a:lvl2pPr marL="914400" lvl="1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/>
          <p:nvPr/>
        </p:nvSpPr>
        <p:spPr>
          <a:xfrm>
            <a:off x="475375" y="-1020050"/>
            <a:ext cx="2163900" cy="21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6504700" y="3999625"/>
            <a:ext cx="2163900" cy="21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 txBox="1">
            <a:spLocks noGrp="1"/>
          </p:cNvSpPr>
          <p:nvPr>
            <p:ph type="ctrTitle"/>
          </p:nvPr>
        </p:nvSpPr>
        <p:spPr>
          <a:xfrm>
            <a:off x="946788" y="2321775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ctrTitle" idx="2"/>
          </p:nvPr>
        </p:nvSpPr>
        <p:spPr>
          <a:xfrm>
            <a:off x="2789494" y="2321775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ctrTitle" idx="3"/>
          </p:nvPr>
        </p:nvSpPr>
        <p:spPr>
          <a:xfrm>
            <a:off x="4632200" y="2321775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ctrTitle" idx="4"/>
          </p:nvPr>
        </p:nvSpPr>
        <p:spPr>
          <a:xfrm>
            <a:off x="6474907" y="2321775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title" idx="5"/>
          </p:nvPr>
        </p:nvSpPr>
        <p:spPr>
          <a:xfrm>
            <a:off x="3120999" y="2122800"/>
            <a:ext cx="1059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title" idx="6"/>
          </p:nvPr>
        </p:nvSpPr>
        <p:spPr>
          <a:xfrm>
            <a:off x="4963698" y="2122800"/>
            <a:ext cx="1059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title" idx="7"/>
          </p:nvPr>
        </p:nvSpPr>
        <p:spPr>
          <a:xfrm>
            <a:off x="6806401" y="2122800"/>
            <a:ext cx="1059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title" idx="8"/>
          </p:nvPr>
        </p:nvSpPr>
        <p:spPr>
          <a:xfrm>
            <a:off x="1278288" y="2122800"/>
            <a:ext cx="1059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/>
          <p:nvPr/>
        </p:nvSpPr>
        <p:spPr>
          <a:xfrm>
            <a:off x="0" y="2934150"/>
            <a:ext cx="3729600" cy="170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4"/>
          <p:cNvSpPr txBox="1">
            <a:spLocks noGrp="1"/>
          </p:cNvSpPr>
          <p:nvPr>
            <p:ph type="ctrTitle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subTitle" idx="1"/>
          </p:nvPr>
        </p:nvSpPr>
        <p:spPr>
          <a:xfrm>
            <a:off x="813450" y="3219900"/>
            <a:ext cx="2392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ubTitle" idx="2"/>
          </p:nvPr>
        </p:nvSpPr>
        <p:spPr>
          <a:xfrm>
            <a:off x="4185300" y="1448250"/>
            <a:ext cx="2392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>
            <a:spLocks noGrp="1"/>
          </p:cNvSpPr>
          <p:nvPr>
            <p:ph type="ctrTitle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ubTitle" idx="1"/>
          </p:nvPr>
        </p:nvSpPr>
        <p:spPr>
          <a:xfrm>
            <a:off x="739275" y="1928850"/>
            <a:ext cx="2614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ubTitle" idx="2"/>
          </p:nvPr>
        </p:nvSpPr>
        <p:spPr>
          <a:xfrm>
            <a:off x="5813275" y="1928850"/>
            <a:ext cx="2614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ctrTitle"/>
          </p:nvPr>
        </p:nvSpPr>
        <p:spPr>
          <a:xfrm>
            <a:off x="2424138" y="1790306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ctrTitle" idx="2"/>
          </p:nvPr>
        </p:nvSpPr>
        <p:spPr>
          <a:xfrm>
            <a:off x="4480194" y="1790306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ctrTitle" idx="3"/>
          </p:nvPr>
        </p:nvSpPr>
        <p:spPr>
          <a:xfrm>
            <a:off x="6536250" y="1790306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ubTitle" idx="1"/>
          </p:nvPr>
        </p:nvSpPr>
        <p:spPr>
          <a:xfrm>
            <a:off x="2424150" y="2289850"/>
            <a:ext cx="17223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ubTitle" idx="4"/>
          </p:nvPr>
        </p:nvSpPr>
        <p:spPr>
          <a:xfrm>
            <a:off x="4480200" y="2289850"/>
            <a:ext cx="17223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subTitle" idx="5"/>
          </p:nvPr>
        </p:nvSpPr>
        <p:spPr>
          <a:xfrm>
            <a:off x="6536250" y="2289850"/>
            <a:ext cx="17223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ctrTitle" idx="6"/>
          </p:nvPr>
        </p:nvSpPr>
        <p:spPr>
          <a:xfrm>
            <a:off x="2161025" y="716100"/>
            <a:ext cx="6280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>
            <a:spLocks noGrp="1"/>
          </p:cNvSpPr>
          <p:nvPr>
            <p:ph type="ctrTitle"/>
          </p:nvPr>
        </p:nvSpPr>
        <p:spPr>
          <a:xfrm>
            <a:off x="713288" y="1616181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ctrTitle" idx="2"/>
          </p:nvPr>
        </p:nvSpPr>
        <p:spPr>
          <a:xfrm>
            <a:off x="2769344" y="1616181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ctrTitle" idx="3"/>
          </p:nvPr>
        </p:nvSpPr>
        <p:spPr>
          <a:xfrm>
            <a:off x="713300" y="3223806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subTitle" idx="1"/>
          </p:nvPr>
        </p:nvSpPr>
        <p:spPr>
          <a:xfrm>
            <a:off x="713300" y="2038700"/>
            <a:ext cx="1722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ubTitle" idx="4"/>
          </p:nvPr>
        </p:nvSpPr>
        <p:spPr>
          <a:xfrm>
            <a:off x="2769350" y="2038700"/>
            <a:ext cx="1722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ubTitle" idx="5"/>
          </p:nvPr>
        </p:nvSpPr>
        <p:spPr>
          <a:xfrm>
            <a:off x="713300" y="3647150"/>
            <a:ext cx="1722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ctrTitle" idx="6"/>
          </p:nvPr>
        </p:nvSpPr>
        <p:spPr>
          <a:xfrm>
            <a:off x="2769350" y="3223806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ubTitle" idx="7"/>
          </p:nvPr>
        </p:nvSpPr>
        <p:spPr>
          <a:xfrm>
            <a:off x="2769350" y="3647150"/>
            <a:ext cx="1722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ctrTitle" idx="8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5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ctrTitle"/>
          </p:nvPr>
        </p:nvSpPr>
        <p:spPr>
          <a:xfrm>
            <a:off x="1351075" y="1414081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ctrTitle" idx="2"/>
          </p:nvPr>
        </p:nvSpPr>
        <p:spPr>
          <a:xfrm>
            <a:off x="5918206" y="1414081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ctrTitle" idx="3"/>
          </p:nvPr>
        </p:nvSpPr>
        <p:spPr>
          <a:xfrm>
            <a:off x="1351088" y="3097906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ubTitle" idx="1"/>
          </p:nvPr>
        </p:nvSpPr>
        <p:spPr>
          <a:xfrm>
            <a:off x="1351088" y="1912800"/>
            <a:ext cx="1722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ubTitle" idx="4"/>
          </p:nvPr>
        </p:nvSpPr>
        <p:spPr>
          <a:xfrm>
            <a:off x="5918213" y="1912800"/>
            <a:ext cx="1722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ubTitle" idx="5"/>
          </p:nvPr>
        </p:nvSpPr>
        <p:spPr>
          <a:xfrm>
            <a:off x="1351088" y="3597450"/>
            <a:ext cx="1722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ctrTitle" idx="6"/>
          </p:nvPr>
        </p:nvSpPr>
        <p:spPr>
          <a:xfrm>
            <a:off x="5918213" y="3097906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ubTitle" idx="7"/>
          </p:nvPr>
        </p:nvSpPr>
        <p:spPr>
          <a:xfrm>
            <a:off x="5918213" y="3597450"/>
            <a:ext cx="1722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ctrTitle" idx="8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ctrTitle"/>
          </p:nvPr>
        </p:nvSpPr>
        <p:spPr>
          <a:xfrm>
            <a:off x="713225" y="714100"/>
            <a:ext cx="77175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s text 1">
  <p:cSld name="CUSTOM_12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ctrTitle"/>
          </p:nvPr>
        </p:nvSpPr>
        <p:spPr>
          <a:xfrm>
            <a:off x="713232" y="714100"/>
            <a:ext cx="77715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subTitle" idx="1"/>
          </p:nvPr>
        </p:nvSpPr>
        <p:spPr>
          <a:xfrm>
            <a:off x="713235" y="1819346"/>
            <a:ext cx="26817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4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/>
          <p:nvPr/>
        </p:nvSpPr>
        <p:spPr>
          <a:xfrm>
            <a:off x="0" y="1987650"/>
            <a:ext cx="3791400" cy="102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/>
          <p:nvPr/>
        </p:nvSpPr>
        <p:spPr>
          <a:xfrm>
            <a:off x="5776950" y="-4050"/>
            <a:ext cx="2162100" cy="515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1"/>
          <p:cNvSpPr txBox="1">
            <a:spLocks noGrp="1"/>
          </p:cNvSpPr>
          <p:nvPr>
            <p:ph type="subTitle" idx="1"/>
          </p:nvPr>
        </p:nvSpPr>
        <p:spPr>
          <a:xfrm>
            <a:off x="1246625" y="2178225"/>
            <a:ext cx="24240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ctrTitle"/>
          </p:nvPr>
        </p:nvSpPr>
        <p:spPr>
          <a:xfrm>
            <a:off x="4774200" y="2092350"/>
            <a:ext cx="31179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35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ctrTitle"/>
          </p:nvPr>
        </p:nvSpPr>
        <p:spPr>
          <a:xfrm>
            <a:off x="713226" y="1780900"/>
            <a:ext cx="26817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ubTitle" idx="1"/>
          </p:nvPr>
        </p:nvSpPr>
        <p:spPr>
          <a:xfrm>
            <a:off x="713235" y="2047946"/>
            <a:ext cx="26817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3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ctrTitle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0" name="Google Shape;130;p33"/>
          <p:cNvSpPr/>
          <p:nvPr/>
        </p:nvSpPr>
        <p:spPr>
          <a:xfrm>
            <a:off x="7034100" y="4381488"/>
            <a:ext cx="2109900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4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3804453" y="1359450"/>
            <a:ext cx="15351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title" idx="2"/>
          </p:nvPr>
        </p:nvSpPr>
        <p:spPr>
          <a:xfrm>
            <a:off x="6311351" y="1359450"/>
            <a:ext cx="15351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title" idx="3"/>
          </p:nvPr>
        </p:nvSpPr>
        <p:spPr>
          <a:xfrm>
            <a:off x="1297556" y="1359450"/>
            <a:ext cx="15351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subTitle" idx="1"/>
          </p:nvPr>
        </p:nvSpPr>
        <p:spPr>
          <a:xfrm>
            <a:off x="1297550" y="3161750"/>
            <a:ext cx="15351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subTitle" idx="4"/>
          </p:nvPr>
        </p:nvSpPr>
        <p:spPr>
          <a:xfrm>
            <a:off x="3804450" y="3161750"/>
            <a:ext cx="15351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subTitle" idx="5"/>
          </p:nvPr>
        </p:nvSpPr>
        <p:spPr>
          <a:xfrm>
            <a:off x="6334694" y="3161750"/>
            <a:ext cx="15351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ctrTitle" idx="6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subTitle" idx="7"/>
          </p:nvPr>
        </p:nvSpPr>
        <p:spPr>
          <a:xfrm>
            <a:off x="1297550" y="2859175"/>
            <a:ext cx="15351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subTitle" idx="8"/>
          </p:nvPr>
        </p:nvSpPr>
        <p:spPr>
          <a:xfrm>
            <a:off x="3816125" y="2859175"/>
            <a:ext cx="15351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ubTitle" idx="9"/>
          </p:nvPr>
        </p:nvSpPr>
        <p:spPr>
          <a:xfrm>
            <a:off x="6334700" y="2859175"/>
            <a:ext cx="15351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1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ctrTitle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title" idx="2"/>
          </p:nvPr>
        </p:nvSpPr>
        <p:spPr>
          <a:xfrm>
            <a:off x="3816128" y="3035850"/>
            <a:ext cx="15351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title" idx="3"/>
          </p:nvPr>
        </p:nvSpPr>
        <p:spPr>
          <a:xfrm>
            <a:off x="6334701" y="3035850"/>
            <a:ext cx="15351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title" idx="4"/>
          </p:nvPr>
        </p:nvSpPr>
        <p:spPr>
          <a:xfrm>
            <a:off x="1297556" y="3035850"/>
            <a:ext cx="15351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subTitle" idx="1"/>
          </p:nvPr>
        </p:nvSpPr>
        <p:spPr>
          <a:xfrm>
            <a:off x="1297550" y="3618950"/>
            <a:ext cx="15351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subTitle" idx="5"/>
          </p:nvPr>
        </p:nvSpPr>
        <p:spPr>
          <a:xfrm>
            <a:off x="3804450" y="3618950"/>
            <a:ext cx="15351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subTitle" idx="6"/>
          </p:nvPr>
        </p:nvSpPr>
        <p:spPr>
          <a:xfrm>
            <a:off x="6334694" y="3618950"/>
            <a:ext cx="15351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subTitle" idx="7"/>
          </p:nvPr>
        </p:nvSpPr>
        <p:spPr>
          <a:xfrm>
            <a:off x="1297550" y="3316375"/>
            <a:ext cx="15351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subTitle" idx="8"/>
          </p:nvPr>
        </p:nvSpPr>
        <p:spPr>
          <a:xfrm>
            <a:off x="3816125" y="3316375"/>
            <a:ext cx="15351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subTitle" idx="9"/>
          </p:nvPr>
        </p:nvSpPr>
        <p:spPr>
          <a:xfrm>
            <a:off x="6334700" y="3316375"/>
            <a:ext cx="15351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/>
          <p:nvPr/>
        </p:nvSpPr>
        <p:spPr>
          <a:xfrm>
            <a:off x="7034100" y="4381488"/>
            <a:ext cx="2109900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5"/>
          <p:cNvSpPr/>
          <p:nvPr/>
        </p:nvSpPr>
        <p:spPr>
          <a:xfrm>
            <a:off x="4691925" y="-1338550"/>
            <a:ext cx="2163900" cy="21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6"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 txBox="1">
            <a:spLocks noGrp="1"/>
          </p:cNvSpPr>
          <p:nvPr>
            <p:ph type="title"/>
          </p:nvPr>
        </p:nvSpPr>
        <p:spPr>
          <a:xfrm>
            <a:off x="3593548" y="2161700"/>
            <a:ext cx="19569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20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title" idx="2"/>
          </p:nvPr>
        </p:nvSpPr>
        <p:spPr>
          <a:xfrm>
            <a:off x="3593548" y="3290750"/>
            <a:ext cx="19569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20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title" idx="3"/>
          </p:nvPr>
        </p:nvSpPr>
        <p:spPr>
          <a:xfrm>
            <a:off x="3593548" y="1032650"/>
            <a:ext cx="19569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20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subTitle" idx="1"/>
          </p:nvPr>
        </p:nvSpPr>
        <p:spPr>
          <a:xfrm>
            <a:off x="3593548" y="1310950"/>
            <a:ext cx="19569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subTitle" idx="4"/>
          </p:nvPr>
        </p:nvSpPr>
        <p:spPr>
          <a:xfrm>
            <a:off x="3593548" y="2440000"/>
            <a:ext cx="19569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subTitle" idx="5"/>
          </p:nvPr>
        </p:nvSpPr>
        <p:spPr>
          <a:xfrm>
            <a:off x="3593548" y="3569050"/>
            <a:ext cx="19569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cxnSp>
        <p:nvCxnSpPr>
          <p:cNvPr id="162" name="Google Shape;162;p36"/>
          <p:cNvCxnSpPr/>
          <p:nvPr/>
        </p:nvCxnSpPr>
        <p:spPr>
          <a:xfrm>
            <a:off x="2257500" y="4418198"/>
            <a:ext cx="4629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36"/>
          <p:cNvCxnSpPr/>
          <p:nvPr/>
        </p:nvCxnSpPr>
        <p:spPr>
          <a:xfrm>
            <a:off x="2257500" y="723698"/>
            <a:ext cx="4629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32"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/>
          <p:nvPr/>
        </p:nvSpPr>
        <p:spPr>
          <a:xfrm>
            <a:off x="5938925" y="1677925"/>
            <a:ext cx="2163900" cy="21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7"/>
          <p:cNvSpPr txBox="1">
            <a:spLocks noGrp="1"/>
          </p:cNvSpPr>
          <p:nvPr>
            <p:ph type="title"/>
          </p:nvPr>
        </p:nvSpPr>
        <p:spPr>
          <a:xfrm>
            <a:off x="1155148" y="2318450"/>
            <a:ext cx="19569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20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title" idx="2"/>
          </p:nvPr>
        </p:nvSpPr>
        <p:spPr>
          <a:xfrm>
            <a:off x="1155148" y="3447500"/>
            <a:ext cx="19569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20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 ExtraBold"/>
              <a:buNone/>
              <a:defRPr sz="120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title" idx="3"/>
          </p:nvPr>
        </p:nvSpPr>
        <p:spPr>
          <a:xfrm>
            <a:off x="1155148" y="1189400"/>
            <a:ext cx="19569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20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Nunito"/>
              <a:buNone/>
              <a:defRPr sz="120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subTitle" idx="1"/>
          </p:nvPr>
        </p:nvSpPr>
        <p:spPr>
          <a:xfrm>
            <a:off x="1155148" y="1467700"/>
            <a:ext cx="19569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subTitle" idx="4"/>
          </p:nvPr>
        </p:nvSpPr>
        <p:spPr>
          <a:xfrm>
            <a:off x="1155148" y="2596750"/>
            <a:ext cx="19569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subTitle" idx="5"/>
          </p:nvPr>
        </p:nvSpPr>
        <p:spPr>
          <a:xfrm>
            <a:off x="1155148" y="3725800"/>
            <a:ext cx="19569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7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"/>
          <p:cNvSpPr txBox="1">
            <a:spLocks noGrp="1"/>
          </p:cNvSpPr>
          <p:nvPr>
            <p:ph type="ctrTitle"/>
          </p:nvPr>
        </p:nvSpPr>
        <p:spPr>
          <a:xfrm>
            <a:off x="1610300" y="1676800"/>
            <a:ext cx="17517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ctrTitle" idx="2"/>
          </p:nvPr>
        </p:nvSpPr>
        <p:spPr>
          <a:xfrm>
            <a:off x="3701372" y="1676800"/>
            <a:ext cx="17517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ctrTitle" idx="3"/>
          </p:nvPr>
        </p:nvSpPr>
        <p:spPr>
          <a:xfrm>
            <a:off x="5792444" y="1676800"/>
            <a:ext cx="17517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subTitle" idx="1"/>
          </p:nvPr>
        </p:nvSpPr>
        <p:spPr>
          <a:xfrm>
            <a:off x="1610325" y="2176347"/>
            <a:ext cx="17517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subTitle" idx="4"/>
          </p:nvPr>
        </p:nvSpPr>
        <p:spPr>
          <a:xfrm>
            <a:off x="3701388" y="2176347"/>
            <a:ext cx="17517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subTitle" idx="5"/>
          </p:nvPr>
        </p:nvSpPr>
        <p:spPr>
          <a:xfrm>
            <a:off x="5792452" y="2176347"/>
            <a:ext cx="17517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ctrTitle" idx="6"/>
          </p:nvPr>
        </p:nvSpPr>
        <p:spPr>
          <a:xfrm>
            <a:off x="713225" y="716100"/>
            <a:ext cx="77280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ctrTitle" idx="7"/>
          </p:nvPr>
        </p:nvSpPr>
        <p:spPr>
          <a:xfrm>
            <a:off x="1610300" y="3267078"/>
            <a:ext cx="17517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ctrTitle" idx="8"/>
          </p:nvPr>
        </p:nvSpPr>
        <p:spPr>
          <a:xfrm>
            <a:off x="3701372" y="3267078"/>
            <a:ext cx="17517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ctrTitle" idx="9"/>
          </p:nvPr>
        </p:nvSpPr>
        <p:spPr>
          <a:xfrm>
            <a:off x="5792444" y="3267078"/>
            <a:ext cx="17517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subTitle" idx="13"/>
          </p:nvPr>
        </p:nvSpPr>
        <p:spPr>
          <a:xfrm>
            <a:off x="1610325" y="3766624"/>
            <a:ext cx="17517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subTitle" idx="14"/>
          </p:nvPr>
        </p:nvSpPr>
        <p:spPr>
          <a:xfrm>
            <a:off x="3701388" y="3766624"/>
            <a:ext cx="17517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subTitle" idx="15"/>
          </p:nvPr>
        </p:nvSpPr>
        <p:spPr>
          <a:xfrm>
            <a:off x="5792452" y="3766624"/>
            <a:ext cx="17517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8"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ctrTitle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subTitle" idx="1"/>
          </p:nvPr>
        </p:nvSpPr>
        <p:spPr>
          <a:xfrm>
            <a:off x="1475475" y="1742100"/>
            <a:ext cx="2852700" cy="21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1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1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1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1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1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1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1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9"/>
          <p:cNvSpPr/>
          <p:nvPr/>
        </p:nvSpPr>
        <p:spPr>
          <a:xfrm>
            <a:off x="1943200" y="3999625"/>
            <a:ext cx="2163900" cy="21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1">
  <p:cSld name="CUSTOM_33"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 txBox="1">
            <a:spLocks noGrp="1"/>
          </p:cNvSpPr>
          <p:nvPr>
            <p:ph type="ctrTitle"/>
          </p:nvPr>
        </p:nvSpPr>
        <p:spPr>
          <a:xfrm>
            <a:off x="2520500" y="1469400"/>
            <a:ext cx="28527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subTitle" idx="1"/>
          </p:nvPr>
        </p:nvSpPr>
        <p:spPr>
          <a:xfrm>
            <a:off x="2520500" y="1813950"/>
            <a:ext cx="2852700" cy="21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1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1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1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1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1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1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1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40"/>
          <p:cNvSpPr/>
          <p:nvPr/>
        </p:nvSpPr>
        <p:spPr>
          <a:xfrm>
            <a:off x="-682450" y="1305425"/>
            <a:ext cx="2163900" cy="21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20"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>
            <a:spLocks noGrp="1"/>
          </p:cNvSpPr>
          <p:nvPr>
            <p:ph type="ctrTitle"/>
          </p:nvPr>
        </p:nvSpPr>
        <p:spPr>
          <a:xfrm>
            <a:off x="875625" y="2080025"/>
            <a:ext cx="20244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6" name="Google Shape;196;p41"/>
          <p:cNvSpPr txBox="1">
            <a:spLocks noGrp="1"/>
          </p:cNvSpPr>
          <p:nvPr>
            <p:ph type="subTitle" idx="1"/>
          </p:nvPr>
        </p:nvSpPr>
        <p:spPr>
          <a:xfrm>
            <a:off x="875625" y="2425325"/>
            <a:ext cx="2024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41"/>
          <p:cNvSpPr/>
          <p:nvPr/>
        </p:nvSpPr>
        <p:spPr>
          <a:xfrm>
            <a:off x="1397050" y="-1289250"/>
            <a:ext cx="2163900" cy="21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1"/>
          <p:cNvSpPr/>
          <p:nvPr/>
        </p:nvSpPr>
        <p:spPr>
          <a:xfrm>
            <a:off x="6504700" y="4228225"/>
            <a:ext cx="2163900" cy="21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29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2525850" y="1653713"/>
            <a:ext cx="59211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2525850" y="3089288"/>
            <a:ext cx="5921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8"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>
            <a:spLocks noGrp="1"/>
          </p:cNvSpPr>
          <p:nvPr>
            <p:ph type="title"/>
          </p:nvPr>
        </p:nvSpPr>
        <p:spPr>
          <a:xfrm>
            <a:off x="4772473" y="2875500"/>
            <a:ext cx="349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subTitle" idx="1"/>
          </p:nvPr>
        </p:nvSpPr>
        <p:spPr>
          <a:xfrm>
            <a:off x="4772325" y="2076300"/>
            <a:ext cx="34911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36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title"/>
          </p:nvPr>
        </p:nvSpPr>
        <p:spPr>
          <a:xfrm>
            <a:off x="1194223" y="2784375"/>
            <a:ext cx="349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subTitle" idx="1"/>
          </p:nvPr>
        </p:nvSpPr>
        <p:spPr>
          <a:xfrm>
            <a:off x="1194075" y="1985175"/>
            <a:ext cx="34911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CUSTOM_19"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4"/>
          <p:cNvSpPr/>
          <p:nvPr/>
        </p:nvSpPr>
        <p:spPr>
          <a:xfrm>
            <a:off x="4583400" y="3429000"/>
            <a:ext cx="4581600" cy="103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4"/>
          <p:cNvSpPr txBox="1">
            <a:spLocks noGrp="1"/>
          </p:cNvSpPr>
          <p:nvPr>
            <p:ph type="ctrTitle"/>
          </p:nvPr>
        </p:nvSpPr>
        <p:spPr>
          <a:xfrm>
            <a:off x="957450" y="1797600"/>
            <a:ext cx="40287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subTitle" idx="1"/>
          </p:nvPr>
        </p:nvSpPr>
        <p:spPr>
          <a:xfrm>
            <a:off x="957450" y="2660100"/>
            <a:ext cx="2510700" cy="20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44"/>
          <p:cNvSpPr txBox="1"/>
          <p:nvPr/>
        </p:nvSpPr>
        <p:spPr>
          <a:xfrm>
            <a:off x="5634900" y="3533100"/>
            <a:ext cx="26022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CREDITS: This presentation template was created by </a:t>
            </a:r>
            <a:r>
              <a:rPr lang="en" sz="800" b="0" i="0" u="none" strike="noStrike" cap="none">
                <a:solidFill>
                  <a:schemeClr val="hlink"/>
                </a:solidFill>
                <a:uFill>
                  <a:noFill/>
                </a:uFill>
                <a:latin typeface="Nunito ExtraBold"/>
                <a:ea typeface="Nunito ExtraBold"/>
                <a:cs typeface="Nunito ExtraBold"/>
                <a:sym typeface="Nunito ExtraBold"/>
                <a:hlinkClick r:id="rId2"/>
              </a:rPr>
              <a:t>Slidesgo</a:t>
            </a:r>
            <a:r>
              <a:rPr lang="en" sz="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, including icons by </a:t>
            </a:r>
            <a:r>
              <a:rPr lang="en" sz="800" b="0" i="0" u="none" strike="noStrike" cap="none">
                <a:solidFill>
                  <a:schemeClr val="hlink"/>
                </a:solidFill>
                <a:uFill>
                  <a:noFill/>
                </a:uFill>
                <a:latin typeface="Nunito ExtraBold"/>
                <a:ea typeface="Nunito ExtraBold"/>
                <a:cs typeface="Nunito ExtraBold"/>
                <a:sym typeface="Nunito ExtraBold"/>
                <a:hlinkClick r:id="rId3"/>
              </a:rPr>
              <a:t>Flaticon</a:t>
            </a:r>
            <a:r>
              <a:rPr lang="en" sz="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, and infographics &amp; images by </a:t>
            </a:r>
            <a:r>
              <a:rPr lang="en" sz="800" b="0" i="0" u="none" strike="noStrike" cap="none">
                <a:solidFill>
                  <a:schemeClr val="hlink"/>
                </a:solidFill>
                <a:uFill>
                  <a:noFill/>
                </a:uFill>
                <a:latin typeface="Nunito ExtraBold"/>
                <a:ea typeface="Nunito ExtraBold"/>
                <a:cs typeface="Nunito ExtraBold"/>
                <a:sym typeface="Nunito ExtraBold"/>
                <a:hlinkClick r:id="rId4"/>
              </a:rPr>
              <a:t>Freepik</a:t>
            </a:r>
            <a:r>
              <a:rPr lang="en" sz="8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 </a:t>
            </a:r>
            <a:endParaRPr sz="800" b="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Please keep this slide for attribution.</a:t>
            </a:r>
            <a:endParaRPr sz="8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1"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"/>
          <p:cNvSpPr/>
          <p:nvPr/>
        </p:nvSpPr>
        <p:spPr>
          <a:xfrm>
            <a:off x="-43875" y="0"/>
            <a:ext cx="4078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5"/>
          <p:cNvSpPr txBox="1">
            <a:spLocks noGrp="1"/>
          </p:cNvSpPr>
          <p:nvPr>
            <p:ph type="ctrTitle"/>
          </p:nvPr>
        </p:nvSpPr>
        <p:spPr>
          <a:xfrm>
            <a:off x="766950" y="2178600"/>
            <a:ext cx="33135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subTitle" idx="1"/>
          </p:nvPr>
        </p:nvSpPr>
        <p:spPr>
          <a:xfrm>
            <a:off x="4777750" y="1917150"/>
            <a:ext cx="37224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1000"/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2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/>
          <p:nvPr/>
        </p:nvSpPr>
        <p:spPr>
          <a:xfrm>
            <a:off x="4080450" y="0"/>
            <a:ext cx="5063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6"/>
          <p:cNvSpPr txBox="1">
            <a:spLocks noGrp="1"/>
          </p:cNvSpPr>
          <p:nvPr>
            <p:ph type="ctrTitle"/>
          </p:nvPr>
        </p:nvSpPr>
        <p:spPr>
          <a:xfrm>
            <a:off x="766950" y="2178600"/>
            <a:ext cx="33135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7" name="Google Shape;217;p46"/>
          <p:cNvSpPr txBox="1">
            <a:spLocks noGrp="1"/>
          </p:cNvSpPr>
          <p:nvPr>
            <p:ph type="subTitle" idx="1"/>
          </p:nvPr>
        </p:nvSpPr>
        <p:spPr>
          <a:xfrm>
            <a:off x="4572000" y="548650"/>
            <a:ext cx="3918300" cy="4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1000"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5_1_1_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7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5_1_1_2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9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0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27" name="Google Shape;227;p50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50"/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1"/>
          <p:cNvSpPr/>
          <p:nvPr/>
        </p:nvSpPr>
        <p:spPr>
          <a:xfrm>
            <a:off x="2999400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1"/>
          <p:cNvSpPr/>
          <p:nvPr/>
        </p:nvSpPr>
        <p:spPr>
          <a:xfrm>
            <a:off x="5611575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1"/>
          <p:cNvSpPr/>
          <p:nvPr/>
        </p:nvSpPr>
        <p:spPr>
          <a:xfrm>
            <a:off x="16906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1"/>
          <p:cNvSpPr/>
          <p:nvPr/>
        </p:nvSpPr>
        <p:spPr>
          <a:xfrm>
            <a:off x="43123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1"/>
          <p:cNvSpPr/>
          <p:nvPr/>
        </p:nvSpPr>
        <p:spPr>
          <a:xfrm>
            <a:off x="6980125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51"/>
          <p:cNvGrpSpPr/>
          <p:nvPr/>
        </p:nvGrpSpPr>
        <p:grpSpPr>
          <a:xfrm>
            <a:off x="-6586" y="-40475"/>
            <a:ext cx="9180576" cy="1384271"/>
            <a:chOff x="0" y="-40481"/>
            <a:chExt cx="9144000" cy="1384271"/>
          </a:xfrm>
        </p:grpSpPr>
        <p:sp>
          <p:nvSpPr>
            <p:cNvPr id="236" name="Google Shape;236;p51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1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51"/>
          <p:cNvSpPr txBox="1">
            <a:spLocks noGrp="1"/>
          </p:cNvSpPr>
          <p:nvPr>
            <p:ph type="subTitle" idx="1"/>
          </p:nvPr>
        </p:nvSpPr>
        <p:spPr>
          <a:xfrm>
            <a:off x="967738" y="2671150"/>
            <a:ext cx="1965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51"/>
          <p:cNvSpPr txBox="1">
            <a:spLocks noGrp="1"/>
          </p:cNvSpPr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51"/>
          <p:cNvSpPr txBox="1">
            <a:spLocks noGrp="1"/>
          </p:cNvSpPr>
          <p:nvPr>
            <p:ph type="subTitle" idx="2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51"/>
          <p:cNvSpPr txBox="1">
            <a:spLocks noGrp="1"/>
          </p:cNvSpPr>
          <p:nvPr>
            <p:ph type="ctrTitle" idx="3"/>
          </p:nvPr>
        </p:nvSpPr>
        <p:spPr>
          <a:xfrm>
            <a:off x="3773838" y="2340556"/>
            <a:ext cx="1596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51"/>
          <p:cNvSpPr txBox="1">
            <a:spLocks noGrp="1"/>
          </p:cNvSpPr>
          <p:nvPr>
            <p:ph type="subTitle" idx="4"/>
          </p:nvPr>
        </p:nvSpPr>
        <p:spPr>
          <a:xfrm>
            <a:off x="6264526" y="2671150"/>
            <a:ext cx="1965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51"/>
          <p:cNvSpPr txBox="1">
            <a:spLocks noGrp="1"/>
          </p:cNvSpPr>
          <p:nvPr>
            <p:ph type="ctrTitle" idx="5"/>
          </p:nvPr>
        </p:nvSpPr>
        <p:spPr>
          <a:xfrm>
            <a:off x="6448876" y="2340556"/>
            <a:ext cx="1596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51"/>
          <p:cNvSpPr txBox="1">
            <a:spLocks noGrp="1"/>
          </p:cNvSpPr>
          <p:nvPr>
            <p:ph type="subTitle" idx="6"/>
          </p:nvPr>
        </p:nvSpPr>
        <p:spPr>
          <a:xfrm>
            <a:off x="2271011" y="4031100"/>
            <a:ext cx="1965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51"/>
          <p:cNvSpPr txBox="1">
            <a:spLocks noGrp="1"/>
          </p:cNvSpPr>
          <p:nvPr>
            <p:ph type="ctrTitle" idx="7"/>
          </p:nvPr>
        </p:nvSpPr>
        <p:spPr>
          <a:xfrm>
            <a:off x="2455361" y="3700506"/>
            <a:ext cx="1596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51"/>
          <p:cNvSpPr txBox="1">
            <a:spLocks noGrp="1"/>
          </p:cNvSpPr>
          <p:nvPr>
            <p:ph type="subTitle" idx="8"/>
          </p:nvPr>
        </p:nvSpPr>
        <p:spPr>
          <a:xfrm>
            <a:off x="4892774" y="4031100"/>
            <a:ext cx="1965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51"/>
          <p:cNvSpPr txBox="1">
            <a:spLocks noGrp="1"/>
          </p:cNvSpPr>
          <p:nvPr>
            <p:ph type="ctrTitle" idx="9"/>
          </p:nvPr>
        </p:nvSpPr>
        <p:spPr>
          <a:xfrm>
            <a:off x="5077124" y="3700506"/>
            <a:ext cx="1596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51"/>
          <p:cNvSpPr txBox="1">
            <a:spLocks noGrp="1"/>
          </p:cNvSpPr>
          <p:nvPr>
            <p:ph type="ctrTitle" idx="13"/>
          </p:nvPr>
        </p:nvSpPr>
        <p:spPr>
          <a:xfrm>
            <a:off x="3080975" y="398750"/>
            <a:ext cx="2982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249" name="Google Shape;249;p51"/>
          <p:cNvSpPr txBox="1">
            <a:spLocks noGrp="1"/>
          </p:cNvSpPr>
          <p:nvPr>
            <p:ph type="title" idx="14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title" idx="15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title" idx="16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252" name="Google Shape;252;p51"/>
          <p:cNvSpPr txBox="1">
            <a:spLocks noGrp="1"/>
          </p:cNvSpPr>
          <p:nvPr>
            <p:ph type="title" idx="17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title" idx="18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2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2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2"/>
          <p:cNvSpPr txBox="1">
            <a:spLocks noGrp="1"/>
          </p:cNvSpPr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title" idx="2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ctrTitle"/>
          </p:nvPr>
        </p:nvSpPr>
        <p:spPr>
          <a:xfrm>
            <a:off x="1410938" y="2340825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ctrTitle" idx="2"/>
          </p:nvPr>
        </p:nvSpPr>
        <p:spPr>
          <a:xfrm>
            <a:off x="3710844" y="2340825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ctrTitle" idx="3"/>
          </p:nvPr>
        </p:nvSpPr>
        <p:spPr>
          <a:xfrm>
            <a:off x="6010750" y="2340825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ubTitle" idx="1"/>
          </p:nvPr>
        </p:nvSpPr>
        <p:spPr>
          <a:xfrm>
            <a:off x="1410950" y="2901725"/>
            <a:ext cx="17223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4"/>
          </p:nvPr>
        </p:nvSpPr>
        <p:spPr>
          <a:xfrm>
            <a:off x="3710850" y="2901725"/>
            <a:ext cx="17223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ubTitle" idx="5"/>
          </p:nvPr>
        </p:nvSpPr>
        <p:spPr>
          <a:xfrm>
            <a:off x="6010750" y="2901725"/>
            <a:ext cx="17223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ctrTitle" idx="6"/>
          </p:nvPr>
        </p:nvSpPr>
        <p:spPr>
          <a:xfrm>
            <a:off x="2173875" y="716100"/>
            <a:ext cx="62802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dt" idx="10"/>
          </p:nvPr>
        </p:nvSpPr>
        <p:spPr>
          <a:xfrm>
            <a:off x="5502827" y="4799159"/>
            <a:ext cx="314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ftr" idx="11"/>
          </p:nvPr>
        </p:nvSpPr>
        <p:spPr>
          <a:xfrm>
            <a:off x="115822" y="4799159"/>
            <a:ext cx="3372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sldNum" idx="12"/>
          </p:nvPr>
        </p:nvSpPr>
        <p:spPr>
          <a:xfrm>
            <a:off x="8701858" y="4799159"/>
            <a:ext cx="35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_1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"/>
          <p:cNvSpPr/>
          <p:nvPr/>
        </p:nvSpPr>
        <p:spPr>
          <a:xfrm flipH="1">
            <a:off x="4308501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5"/>
          <p:cNvSpPr/>
          <p:nvPr/>
        </p:nvSpPr>
        <p:spPr>
          <a:xfrm flipH="1">
            <a:off x="7518427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5"/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title" idx="2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6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6" name="Google Shape;276;p56"/>
          <p:cNvSpPr txBox="1">
            <a:spLocks noGrp="1"/>
          </p:cNvSpPr>
          <p:nvPr>
            <p:ph type="ctrTitle"/>
          </p:nvPr>
        </p:nvSpPr>
        <p:spPr>
          <a:xfrm>
            <a:off x="630625" y="1659512"/>
            <a:ext cx="38673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56"/>
          <p:cNvSpPr txBox="1">
            <a:spLocks noGrp="1"/>
          </p:cNvSpPr>
          <p:nvPr>
            <p:ph type="subTitle" idx="1"/>
          </p:nvPr>
        </p:nvSpPr>
        <p:spPr>
          <a:xfrm>
            <a:off x="630625" y="2513488"/>
            <a:ext cx="33405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 1">
  <p:cSld name="CUSTOM_14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57"/>
          <p:cNvGrpSpPr/>
          <p:nvPr/>
        </p:nvGrpSpPr>
        <p:grpSpPr>
          <a:xfrm>
            <a:off x="-6586" y="-192875"/>
            <a:ext cx="9174175" cy="1384271"/>
            <a:chOff x="0" y="-40481"/>
            <a:chExt cx="9144000" cy="1384271"/>
          </a:xfrm>
        </p:grpSpPr>
        <p:sp>
          <p:nvSpPr>
            <p:cNvPr id="280" name="Google Shape;280;p57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7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57"/>
          <p:cNvSpPr txBox="1">
            <a:spLocks noGrp="1"/>
          </p:cNvSpPr>
          <p:nvPr>
            <p:ph type="body" idx="1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57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5_1_1_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8"/>
          <p:cNvSpPr txBox="1">
            <a:spLocks noGrp="1"/>
          </p:cNvSpPr>
          <p:nvPr>
            <p:ph type="ctrTitle"/>
          </p:nvPr>
        </p:nvSpPr>
        <p:spPr>
          <a:xfrm>
            <a:off x="6793000" y="405336"/>
            <a:ext cx="1737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9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0"/>
          <p:cNvSpPr/>
          <p:nvPr/>
        </p:nvSpPr>
        <p:spPr>
          <a:xfrm flipH="1">
            <a:off x="4308501" y="-410756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0"/>
          <p:cNvSpPr/>
          <p:nvPr/>
        </p:nvSpPr>
        <p:spPr>
          <a:xfrm flipH="1">
            <a:off x="7518427" y="-410756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0"/>
          <p:cNvSpPr txBox="1">
            <a:spLocks noGrp="1"/>
          </p:cNvSpPr>
          <p:nvPr>
            <p:ph type="ctrTitle"/>
          </p:nvPr>
        </p:nvSpPr>
        <p:spPr>
          <a:xfrm flipH="1">
            <a:off x="5526018" y="1652050"/>
            <a:ext cx="1731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ExtraBold"/>
              <a:buNone/>
              <a:defRPr sz="18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292" name="Google Shape;292;p60"/>
          <p:cNvSpPr txBox="1">
            <a:spLocks noGrp="1"/>
          </p:cNvSpPr>
          <p:nvPr>
            <p:ph type="ctrTitle" idx="2"/>
          </p:nvPr>
        </p:nvSpPr>
        <p:spPr>
          <a:xfrm>
            <a:off x="3999944" y="2355535"/>
            <a:ext cx="32814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4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1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295" name="Google Shape;295;p61"/>
          <p:cNvSpPr txBox="1">
            <a:spLocks noGrp="1"/>
          </p:cNvSpPr>
          <p:nvPr>
            <p:ph type="ctrTitle" idx="2"/>
          </p:nvPr>
        </p:nvSpPr>
        <p:spPr>
          <a:xfrm flipH="1">
            <a:off x="1663075" y="2606298"/>
            <a:ext cx="10371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96" name="Google Shape;296;p61"/>
          <p:cNvSpPr txBox="1">
            <a:spLocks noGrp="1"/>
          </p:cNvSpPr>
          <p:nvPr>
            <p:ph type="subTitle" idx="1"/>
          </p:nvPr>
        </p:nvSpPr>
        <p:spPr>
          <a:xfrm flipH="1">
            <a:off x="1432475" y="2815693"/>
            <a:ext cx="1498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7" name="Google Shape;297;p61"/>
          <p:cNvSpPr txBox="1">
            <a:spLocks noGrp="1"/>
          </p:cNvSpPr>
          <p:nvPr>
            <p:ph type="ctrTitle" idx="3"/>
          </p:nvPr>
        </p:nvSpPr>
        <p:spPr>
          <a:xfrm flipH="1">
            <a:off x="4851150" y="2606423"/>
            <a:ext cx="10371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98" name="Google Shape;298;p61"/>
          <p:cNvSpPr txBox="1">
            <a:spLocks noGrp="1"/>
          </p:cNvSpPr>
          <p:nvPr>
            <p:ph type="subTitle" idx="4"/>
          </p:nvPr>
        </p:nvSpPr>
        <p:spPr>
          <a:xfrm flipH="1">
            <a:off x="4620550" y="2815693"/>
            <a:ext cx="1498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9" name="Google Shape;299;p61"/>
          <p:cNvSpPr txBox="1">
            <a:spLocks noGrp="1"/>
          </p:cNvSpPr>
          <p:nvPr>
            <p:ph type="ctrTitle" idx="5"/>
          </p:nvPr>
        </p:nvSpPr>
        <p:spPr>
          <a:xfrm flipH="1">
            <a:off x="3257125" y="1763240"/>
            <a:ext cx="10371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00" name="Google Shape;300;p61"/>
          <p:cNvSpPr txBox="1">
            <a:spLocks noGrp="1"/>
          </p:cNvSpPr>
          <p:nvPr>
            <p:ph type="subTitle" idx="6"/>
          </p:nvPr>
        </p:nvSpPr>
        <p:spPr>
          <a:xfrm flipH="1">
            <a:off x="3026513" y="1972515"/>
            <a:ext cx="1498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1" name="Google Shape;301;p61"/>
          <p:cNvSpPr txBox="1">
            <a:spLocks noGrp="1"/>
          </p:cNvSpPr>
          <p:nvPr>
            <p:ph type="ctrTitle" idx="7"/>
          </p:nvPr>
        </p:nvSpPr>
        <p:spPr>
          <a:xfrm flipH="1">
            <a:off x="6445175" y="1763240"/>
            <a:ext cx="10371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02" name="Google Shape;302;p61"/>
          <p:cNvSpPr txBox="1">
            <a:spLocks noGrp="1"/>
          </p:cNvSpPr>
          <p:nvPr>
            <p:ph type="subTitle" idx="8"/>
          </p:nvPr>
        </p:nvSpPr>
        <p:spPr>
          <a:xfrm flipH="1">
            <a:off x="6214563" y="1972515"/>
            <a:ext cx="1498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5">
          <p15:clr>
            <a:srgbClr val="FA7B17"/>
          </p15:clr>
        </p15:guide>
        <p15:guide id="2" orient="horz" pos="1460">
          <p15:clr>
            <a:srgbClr val="FA7B17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2"/>
          <p:cNvGrpSpPr/>
          <p:nvPr/>
        </p:nvGrpSpPr>
        <p:grpSpPr>
          <a:xfrm>
            <a:off x="-6586" y="-192875"/>
            <a:ext cx="9174175" cy="1384271"/>
            <a:chOff x="0" y="-40481"/>
            <a:chExt cx="9144000" cy="1384271"/>
          </a:xfrm>
        </p:grpSpPr>
        <p:sp>
          <p:nvSpPr>
            <p:cNvPr id="305" name="Google Shape;305;p62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2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62"/>
          <p:cNvSpPr txBox="1">
            <a:spLocks noGrp="1"/>
          </p:cNvSpPr>
          <p:nvPr>
            <p:ph type="body" idx="1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62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4313700" y="2178600"/>
            <a:ext cx="36816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5_1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63"/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311" name="Google Shape;311;p63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12" name="Google Shape;312;p63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p63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314" name="Google Shape;314;p63"/>
          <p:cNvSpPr txBox="1">
            <a:spLocks noGrp="1"/>
          </p:cNvSpPr>
          <p:nvPr>
            <p:ph type="ctrTitle" idx="2"/>
          </p:nvPr>
        </p:nvSpPr>
        <p:spPr>
          <a:xfrm>
            <a:off x="5739302" y="1659506"/>
            <a:ext cx="29001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63"/>
          <p:cNvSpPr txBox="1">
            <a:spLocks noGrp="1"/>
          </p:cNvSpPr>
          <p:nvPr>
            <p:ph type="subTitle" idx="1"/>
          </p:nvPr>
        </p:nvSpPr>
        <p:spPr>
          <a:xfrm>
            <a:off x="5739302" y="2513494"/>
            <a:ext cx="25050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7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4"/>
          <p:cNvSpPr/>
          <p:nvPr/>
        </p:nvSpPr>
        <p:spPr>
          <a:xfrm>
            <a:off x="2999400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64"/>
          <p:cNvSpPr/>
          <p:nvPr/>
        </p:nvSpPr>
        <p:spPr>
          <a:xfrm>
            <a:off x="5611575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64"/>
          <p:cNvSpPr/>
          <p:nvPr/>
        </p:nvSpPr>
        <p:spPr>
          <a:xfrm>
            <a:off x="16906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64"/>
          <p:cNvSpPr/>
          <p:nvPr/>
        </p:nvSpPr>
        <p:spPr>
          <a:xfrm>
            <a:off x="43123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64"/>
          <p:cNvSpPr/>
          <p:nvPr/>
        </p:nvSpPr>
        <p:spPr>
          <a:xfrm>
            <a:off x="6980125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64"/>
          <p:cNvGrpSpPr/>
          <p:nvPr/>
        </p:nvGrpSpPr>
        <p:grpSpPr>
          <a:xfrm>
            <a:off x="-6586" y="-40475"/>
            <a:ext cx="9180576" cy="1384271"/>
            <a:chOff x="0" y="-40481"/>
            <a:chExt cx="9144000" cy="1384271"/>
          </a:xfrm>
        </p:grpSpPr>
        <p:sp>
          <p:nvSpPr>
            <p:cNvPr id="323" name="Google Shape;323;p64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4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64"/>
          <p:cNvSpPr txBox="1">
            <a:spLocks noGrp="1"/>
          </p:cNvSpPr>
          <p:nvPr>
            <p:ph type="subTitle" idx="1"/>
          </p:nvPr>
        </p:nvSpPr>
        <p:spPr>
          <a:xfrm>
            <a:off x="967738" y="2671150"/>
            <a:ext cx="1965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64"/>
          <p:cNvSpPr txBox="1">
            <a:spLocks noGrp="1"/>
          </p:cNvSpPr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64"/>
          <p:cNvSpPr txBox="1">
            <a:spLocks noGrp="1"/>
          </p:cNvSpPr>
          <p:nvPr>
            <p:ph type="subTitle" idx="2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64"/>
          <p:cNvSpPr txBox="1">
            <a:spLocks noGrp="1"/>
          </p:cNvSpPr>
          <p:nvPr>
            <p:ph type="ctrTitle" idx="3"/>
          </p:nvPr>
        </p:nvSpPr>
        <p:spPr>
          <a:xfrm>
            <a:off x="3773838" y="2340556"/>
            <a:ext cx="1596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64"/>
          <p:cNvSpPr txBox="1">
            <a:spLocks noGrp="1"/>
          </p:cNvSpPr>
          <p:nvPr>
            <p:ph type="subTitle" idx="4"/>
          </p:nvPr>
        </p:nvSpPr>
        <p:spPr>
          <a:xfrm>
            <a:off x="6264526" y="2671150"/>
            <a:ext cx="1965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64"/>
          <p:cNvSpPr txBox="1">
            <a:spLocks noGrp="1"/>
          </p:cNvSpPr>
          <p:nvPr>
            <p:ph type="ctrTitle" idx="5"/>
          </p:nvPr>
        </p:nvSpPr>
        <p:spPr>
          <a:xfrm>
            <a:off x="6448876" y="2340556"/>
            <a:ext cx="1596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64"/>
          <p:cNvSpPr txBox="1">
            <a:spLocks noGrp="1"/>
          </p:cNvSpPr>
          <p:nvPr>
            <p:ph type="subTitle" idx="6"/>
          </p:nvPr>
        </p:nvSpPr>
        <p:spPr>
          <a:xfrm>
            <a:off x="2271011" y="4031100"/>
            <a:ext cx="1965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64"/>
          <p:cNvSpPr txBox="1">
            <a:spLocks noGrp="1"/>
          </p:cNvSpPr>
          <p:nvPr>
            <p:ph type="ctrTitle" idx="7"/>
          </p:nvPr>
        </p:nvSpPr>
        <p:spPr>
          <a:xfrm>
            <a:off x="2455361" y="3700506"/>
            <a:ext cx="1596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64"/>
          <p:cNvSpPr txBox="1">
            <a:spLocks noGrp="1"/>
          </p:cNvSpPr>
          <p:nvPr>
            <p:ph type="subTitle" idx="8"/>
          </p:nvPr>
        </p:nvSpPr>
        <p:spPr>
          <a:xfrm>
            <a:off x="4892774" y="4031100"/>
            <a:ext cx="1965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64"/>
          <p:cNvSpPr txBox="1">
            <a:spLocks noGrp="1"/>
          </p:cNvSpPr>
          <p:nvPr>
            <p:ph type="ctrTitle" idx="9"/>
          </p:nvPr>
        </p:nvSpPr>
        <p:spPr>
          <a:xfrm>
            <a:off x="5077124" y="3700506"/>
            <a:ext cx="1596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64"/>
          <p:cNvSpPr txBox="1">
            <a:spLocks noGrp="1"/>
          </p:cNvSpPr>
          <p:nvPr>
            <p:ph type="ctrTitle" idx="13"/>
          </p:nvPr>
        </p:nvSpPr>
        <p:spPr>
          <a:xfrm>
            <a:off x="3080975" y="398750"/>
            <a:ext cx="2982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336" name="Google Shape;336;p64"/>
          <p:cNvSpPr txBox="1">
            <a:spLocks noGrp="1"/>
          </p:cNvSpPr>
          <p:nvPr>
            <p:ph type="title" idx="14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337" name="Google Shape;337;p64"/>
          <p:cNvSpPr txBox="1">
            <a:spLocks noGrp="1"/>
          </p:cNvSpPr>
          <p:nvPr>
            <p:ph type="title" idx="15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338" name="Google Shape;338;p64"/>
          <p:cNvSpPr txBox="1">
            <a:spLocks noGrp="1"/>
          </p:cNvSpPr>
          <p:nvPr>
            <p:ph type="title" idx="16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339" name="Google Shape;339;p64"/>
          <p:cNvSpPr txBox="1">
            <a:spLocks noGrp="1"/>
          </p:cNvSpPr>
          <p:nvPr>
            <p:ph type="title" idx="17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340" name="Google Shape;340;p64"/>
          <p:cNvSpPr txBox="1">
            <a:spLocks noGrp="1"/>
          </p:cNvSpPr>
          <p:nvPr>
            <p:ph type="title" idx="18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 1">
  <p:cSld name="CUSTOM_15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5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CUSTOM_15_1_1_1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6"/>
          <p:cNvSpPr txBox="1">
            <a:spLocks noGrp="1"/>
          </p:cNvSpPr>
          <p:nvPr>
            <p:ph type="ctrTitle"/>
          </p:nvPr>
        </p:nvSpPr>
        <p:spPr>
          <a:xfrm flipH="1">
            <a:off x="6795803" y="405336"/>
            <a:ext cx="1737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345" name="Google Shape;345;p66"/>
          <p:cNvSpPr txBox="1">
            <a:spLocks noGrp="1"/>
          </p:cNvSpPr>
          <p:nvPr>
            <p:ph type="ctrTitle" idx="2"/>
          </p:nvPr>
        </p:nvSpPr>
        <p:spPr>
          <a:xfrm flipH="1">
            <a:off x="720000" y="1982325"/>
            <a:ext cx="2671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66"/>
          <p:cNvSpPr txBox="1">
            <a:spLocks noGrp="1"/>
          </p:cNvSpPr>
          <p:nvPr>
            <p:ph type="subTitle" idx="1"/>
          </p:nvPr>
        </p:nvSpPr>
        <p:spPr>
          <a:xfrm flipH="1">
            <a:off x="1264200" y="2513497"/>
            <a:ext cx="21273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7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ctrTitle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7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ctrTitle"/>
          </p:nvPr>
        </p:nvSpPr>
        <p:spPr>
          <a:xfrm>
            <a:off x="713225" y="71610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None/>
              <a:defRPr sz="11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Char char="●"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Char char="○"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Char char="■"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Char char="●"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Char char="○"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Char char="■"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Char char="●"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Char char="○"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00"/>
              <a:buFont typeface="Nunito"/>
              <a:buChar char="■"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22" name="Google Shape;222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4.png"/><Relationship Id="rId18" Type="http://schemas.openxmlformats.org/officeDocument/2006/relationships/image" Target="../media/image4.png"/><Relationship Id="rId3" Type="http://schemas.openxmlformats.org/officeDocument/2006/relationships/image" Target="../media/image9.jpg"/><Relationship Id="rId7" Type="http://schemas.openxmlformats.org/officeDocument/2006/relationships/image" Target="../media/image5.jpg"/><Relationship Id="rId12" Type="http://schemas.openxmlformats.org/officeDocument/2006/relationships/image" Target="../media/image13.png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jpg"/><Relationship Id="rId5" Type="http://schemas.openxmlformats.org/officeDocument/2006/relationships/image" Target="../media/image1.jp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19" Type="http://schemas.openxmlformats.org/officeDocument/2006/relationships/image" Target="../media/image19.jp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sdc-cecd.wixsite.com/covid19csi" TargetMode="External"/><Relationship Id="rId7" Type="http://schemas.openxmlformats.org/officeDocument/2006/relationships/hyperlink" Target="mailto:cliniquepsychologiepositive@gmail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rance_landry@yahoo.ca" TargetMode="External"/><Relationship Id="rId5" Type="http://schemas.openxmlformats.org/officeDocument/2006/relationships/hyperlink" Target="mailto:carolinelebeau1@gmail.com" TargetMode="External"/><Relationship Id="rId4" Type="http://schemas.openxmlformats.org/officeDocument/2006/relationships/hyperlink" Target="mailto:roxane.de.la.sablonniere@umontreal.c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outlemondeadesbas.ca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7"/>
          <p:cNvSpPr txBox="1">
            <a:spLocks noGrp="1"/>
          </p:cNvSpPr>
          <p:nvPr>
            <p:ph type="title"/>
          </p:nvPr>
        </p:nvSpPr>
        <p:spPr>
          <a:xfrm>
            <a:off x="3137725" y="1434900"/>
            <a:ext cx="5805300" cy="1824600"/>
          </a:xfrm>
          <a:prstGeom prst="rect">
            <a:avLst/>
          </a:prstGeom>
          <a:solidFill>
            <a:srgbClr val="DAE3F3"/>
          </a:solidFill>
          <a:ln w="9525" cap="flat" cmpd="sng">
            <a:solidFill>
              <a:srgbClr val="DAE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Mieux comprendre la diversité: la menace au soi en temps de pandémie</a:t>
            </a: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2" name="Google Shape;352;p67"/>
          <p:cNvSpPr txBox="1"/>
          <p:nvPr/>
        </p:nvSpPr>
        <p:spPr>
          <a:xfrm>
            <a:off x="0" y="4750"/>
            <a:ext cx="60300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15 novembre</a:t>
            </a:r>
            <a:r>
              <a:rPr lang="en" sz="15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2021</a:t>
            </a:r>
            <a:endParaRPr sz="15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Roxane de la Sablonnière, Ph.D.</a:t>
            </a:r>
            <a:endParaRPr sz="1200" b="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354" name="Google Shape;354;p67"/>
          <p:cNvSpPr/>
          <p:nvPr/>
        </p:nvSpPr>
        <p:spPr>
          <a:xfrm>
            <a:off x="7228375" y="599250"/>
            <a:ext cx="75000" cy="7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67"/>
          <p:cNvCxnSpPr/>
          <p:nvPr/>
        </p:nvCxnSpPr>
        <p:spPr>
          <a:xfrm flipH="1">
            <a:off x="5396075" y="3433150"/>
            <a:ext cx="9600" cy="171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7" name="Google Shape;357;p67"/>
          <p:cNvSpPr txBox="1"/>
          <p:nvPr/>
        </p:nvSpPr>
        <p:spPr>
          <a:xfrm>
            <a:off x="5541150" y="3348550"/>
            <a:ext cx="3537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Cette conférence fait partie du</a:t>
            </a:r>
            <a:r>
              <a:rPr lang="en" sz="1200" b="1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sz="1200" b="1" i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 b="1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Projet</a:t>
            </a:r>
            <a:r>
              <a:rPr lang="en" sz="12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200" b="1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InterCom, en collaboration avec</a:t>
            </a:r>
            <a:r>
              <a:rPr lang="en" sz="12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</a:t>
            </a:r>
            <a:endParaRPr sz="12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France Landry, Ph.D., D.Psy.</a:t>
            </a:r>
            <a:endParaRPr sz="1200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Caroline Lebeau, Ph.D. (c)</a:t>
            </a:r>
            <a:endParaRPr sz="1200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Marie-Eve Sens, D. Psy. </a:t>
            </a:r>
            <a:endParaRPr sz="1200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Éloïse Côté, M.sc. (c) </a:t>
            </a:r>
            <a:endParaRPr sz="1200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Nos précieux partenaires</a:t>
            </a:r>
            <a:endParaRPr sz="1200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Notre comité aviseur</a:t>
            </a:r>
            <a:endParaRPr sz="1200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Et….les </a:t>
            </a:r>
            <a:r>
              <a:rPr lang="en" sz="12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jeunes</a:t>
            </a:r>
            <a:r>
              <a:rPr lang="en"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qui co-construisent avec nous:</a:t>
            </a:r>
            <a:endParaRPr sz="1200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58" name="Google Shape;358;p67"/>
          <p:cNvSpPr/>
          <p:nvPr/>
        </p:nvSpPr>
        <p:spPr>
          <a:xfrm>
            <a:off x="4920675" y="4022500"/>
            <a:ext cx="75000" cy="7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7"/>
          <p:cNvSpPr/>
          <p:nvPr/>
        </p:nvSpPr>
        <p:spPr>
          <a:xfrm>
            <a:off x="5110525" y="4022500"/>
            <a:ext cx="75000" cy="7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67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397" y="4143375"/>
            <a:ext cx="1154225" cy="100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462" y="3991515"/>
            <a:ext cx="1445324" cy="74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" y="3979288"/>
            <a:ext cx="1012600" cy="10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4688" y="4222521"/>
            <a:ext cx="1745917" cy="52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8012" y="4757717"/>
            <a:ext cx="850101" cy="26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4312" y="773162"/>
            <a:ext cx="2269064" cy="319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7"/>
          <p:cNvPicPr preferRelativeResize="0"/>
          <p:nvPr/>
        </p:nvPicPr>
        <p:blipFill rotWithShape="1">
          <a:blip r:embed="rId9">
            <a:alphaModFix/>
          </a:blip>
          <a:srcRect l="6162" t="7523" r="9761" b="5300"/>
          <a:stretch/>
        </p:blipFill>
        <p:spPr>
          <a:xfrm>
            <a:off x="7266886" y="5286"/>
            <a:ext cx="1725775" cy="17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7" descr="logofrançai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21248" y="118326"/>
            <a:ext cx="1619574" cy="131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6"/>
          <p:cNvSpPr txBox="1"/>
          <p:nvPr/>
        </p:nvSpPr>
        <p:spPr>
          <a:xfrm>
            <a:off x="4419400" y="2264150"/>
            <a:ext cx="961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76"/>
          <p:cNvSpPr/>
          <p:nvPr/>
        </p:nvSpPr>
        <p:spPr>
          <a:xfrm>
            <a:off x="4215550" y="1900400"/>
            <a:ext cx="4928400" cy="15894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6"/>
          <p:cNvSpPr txBox="1"/>
          <p:nvPr/>
        </p:nvSpPr>
        <p:spPr>
          <a:xfrm>
            <a:off x="3400950" y="2301950"/>
            <a:ext cx="43245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>
                <a:latin typeface="Nunito ExtraBold"/>
                <a:ea typeface="Nunito ExtraBold"/>
                <a:cs typeface="Nunito ExtraBold"/>
                <a:sym typeface="Nunito ExtraBold"/>
              </a:rPr>
              <a:t>RÉSULTATS</a:t>
            </a:r>
            <a:endParaRPr sz="3000" b="0" i="0" u="none" strike="noStrike" cap="none">
              <a:solidFill>
                <a:srgbClr val="0000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604" name="Google Shape;604;p76"/>
          <p:cNvSpPr txBox="1"/>
          <p:nvPr/>
        </p:nvSpPr>
        <p:spPr>
          <a:xfrm>
            <a:off x="4369625" y="2301950"/>
            <a:ext cx="898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</a:t>
            </a:r>
            <a:r>
              <a:rPr lang="en" sz="44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3</a:t>
            </a:r>
            <a:endParaRPr sz="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05" name="Google Shape;605;p76"/>
          <p:cNvPicPr preferRelativeResize="0"/>
          <p:nvPr/>
        </p:nvPicPr>
        <p:blipFill rotWithShape="1">
          <a:blip r:embed="rId3">
            <a:alphaModFix/>
          </a:blip>
          <a:srcRect l="35674"/>
          <a:stretch/>
        </p:blipFill>
        <p:spPr>
          <a:xfrm>
            <a:off x="220375" y="543062"/>
            <a:ext cx="3995176" cy="40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7"/>
          <p:cNvSpPr/>
          <p:nvPr/>
        </p:nvSpPr>
        <p:spPr>
          <a:xfrm rot="10800000" flipH="1">
            <a:off x="496775" y="1048825"/>
            <a:ext cx="432900" cy="32625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77"/>
          <p:cNvSpPr txBox="1">
            <a:spLocks noGrp="1"/>
          </p:cNvSpPr>
          <p:nvPr>
            <p:ph type="title"/>
          </p:nvPr>
        </p:nvSpPr>
        <p:spPr>
          <a:xfrm>
            <a:off x="-136800" y="0"/>
            <a:ext cx="9280800" cy="51435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300"/>
              <a:t>La clarté de l’identité personnelle pendant la COVID-19</a:t>
            </a:r>
            <a:endParaRPr sz="4300"/>
          </a:p>
        </p:txBody>
      </p:sp>
      <p:sp>
        <p:nvSpPr>
          <p:cNvPr id="612" name="Google Shape;612;p77"/>
          <p:cNvSpPr/>
          <p:nvPr/>
        </p:nvSpPr>
        <p:spPr>
          <a:xfrm>
            <a:off x="5505450" y="3594300"/>
            <a:ext cx="1468200" cy="1461900"/>
          </a:xfrm>
          <a:prstGeom prst="ellipse">
            <a:avLst/>
          </a:prstGeom>
          <a:solidFill>
            <a:srgbClr val="384D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Bien</a:t>
            </a:r>
            <a:r>
              <a:rPr lang="en" sz="1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-être</a:t>
            </a:r>
            <a:endParaRPr sz="15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3" name="Google Shape;613;p77"/>
          <p:cNvSpPr/>
          <p:nvPr/>
        </p:nvSpPr>
        <p:spPr>
          <a:xfrm>
            <a:off x="2560700" y="2789950"/>
            <a:ext cx="1963800" cy="1025400"/>
          </a:xfrm>
          <a:prstGeom prst="ellipse">
            <a:avLst/>
          </a:prstGeom>
          <a:solidFill>
            <a:srgbClr val="DAE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Identité personnelle</a:t>
            </a:r>
            <a:endParaRPr sz="1500" b="1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14" name="Google Shape;614;p77"/>
          <p:cNvCxnSpPr/>
          <p:nvPr/>
        </p:nvCxnSpPr>
        <p:spPr>
          <a:xfrm>
            <a:off x="4536325" y="3594300"/>
            <a:ext cx="877500" cy="421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5" name="Google Shape;615;p77"/>
          <p:cNvSpPr/>
          <p:nvPr/>
        </p:nvSpPr>
        <p:spPr>
          <a:xfrm>
            <a:off x="5480250" y="1463900"/>
            <a:ext cx="1518600" cy="1495800"/>
          </a:xfrm>
          <a:prstGeom prst="ellipse">
            <a:avLst/>
          </a:prstGeom>
          <a:solidFill>
            <a:srgbClr val="384D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Estime de soi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16" name="Google Shape;616;p77"/>
          <p:cNvCxnSpPr/>
          <p:nvPr/>
        </p:nvCxnSpPr>
        <p:spPr>
          <a:xfrm rot="10800000" flipH="1">
            <a:off x="4536333" y="2513541"/>
            <a:ext cx="932100" cy="51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7" name="Google Shape;617;p77"/>
          <p:cNvSpPr/>
          <p:nvPr/>
        </p:nvSpPr>
        <p:spPr>
          <a:xfrm>
            <a:off x="2237950" y="2021325"/>
            <a:ext cx="2616900" cy="2969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7"/>
          <p:cNvSpPr txBox="1"/>
          <p:nvPr/>
        </p:nvSpPr>
        <p:spPr>
          <a:xfrm>
            <a:off x="2519125" y="3863550"/>
            <a:ext cx="196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général, j’ai une idée claire de qui je suis et de ce que je suis.</a:t>
            </a:r>
            <a:endParaRPr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8"/>
          <p:cNvSpPr/>
          <p:nvPr/>
        </p:nvSpPr>
        <p:spPr>
          <a:xfrm rot="10800000" flipH="1">
            <a:off x="5542975" y="194275"/>
            <a:ext cx="1734900" cy="2808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78"/>
          <p:cNvSpPr/>
          <p:nvPr/>
        </p:nvSpPr>
        <p:spPr>
          <a:xfrm>
            <a:off x="305488" y="-4050"/>
            <a:ext cx="2162100" cy="51516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78"/>
          <p:cNvSpPr txBox="1"/>
          <p:nvPr/>
        </p:nvSpPr>
        <p:spPr>
          <a:xfrm>
            <a:off x="317550" y="2969825"/>
            <a:ext cx="2082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COVID-19 CANADA: </a:t>
            </a:r>
            <a:r>
              <a:rPr lang="en"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FIN DU MONDE TEL QU’ON LE CONNAÎT?</a:t>
            </a:r>
            <a:endParaRPr sz="1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26" name="Google Shape;626;p78"/>
          <p:cNvCxnSpPr/>
          <p:nvPr/>
        </p:nvCxnSpPr>
        <p:spPr>
          <a:xfrm>
            <a:off x="957838" y="2157813"/>
            <a:ext cx="857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7" name="Google Shape;627;p78"/>
          <p:cNvCxnSpPr/>
          <p:nvPr/>
        </p:nvCxnSpPr>
        <p:spPr>
          <a:xfrm>
            <a:off x="957838" y="3620013"/>
            <a:ext cx="857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8" name="Google Shape;628;p78"/>
          <p:cNvSpPr txBox="1">
            <a:spLocks noGrp="1"/>
          </p:cNvSpPr>
          <p:nvPr>
            <p:ph type="ctrTitle"/>
          </p:nvPr>
        </p:nvSpPr>
        <p:spPr>
          <a:xfrm>
            <a:off x="705013" y="319925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LA MÉTHODOLOGIE EN BREF</a:t>
            </a:r>
            <a:endParaRPr sz="1400"/>
          </a:p>
        </p:txBody>
      </p:sp>
      <p:cxnSp>
        <p:nvCxnSpPr>
          <p:cNvPr id="629" name="Google Shape;629;p78"/>
          <p:cNvCxnSpPr/>
          <p:nvPr/>
        </p:nvCxnSpPr>
        <p:spPr>
          <a:xfrm>
            <a:off x="2467588" y="2841048"/>
            <a:ext cx="4629000" cy="0"/>
          </a:xfrm>
          <a:prstGeom prst="straightConnector1">
            <a:avLst/>
          </a:prstGeom>
          <a:noFill/>
          <a:ln w="28575" cap="flat" cmpd="sng">
            <a:solidFill>
              <a:srgbClr val="DAE3F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0" name="Google Shape;630;p78"/>
          <p:cNvSpPr txBox="1"/>
          <p:nvPr/>
        </p:nvSpPr>
        <p:spPr>
          <a:xfrm>
            <a:off x="2885400" y="1407575"/>
            <a:ext cx="15108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6 avril 2020</a:t>
            </a:r>
            <a:endParaRPr sz="14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631" name="Google Shape;631;p78"/>
          <p:cNvSpPr txBox="1"/>
          <p:nvPr/>
        </p:nvSpPr>
        <p:spPr>
          <a:xfrm>
            <a:off x="4467700" y="1368125"/>
            <a:ext cx="34788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Lancement du sondage pancanadien (temps de mesure 1)</a:t>
            </a:r>
            <a:endParaRPr sz="1500" b="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632" name="Google Shape;632;p78"/>
          <p:cNvSpPr/>
          <p:nvPr/>
        </p:nvSpPr>
        <p:spPr>
          <a:xfrm>
            <a:off x="2717288" y="1443113"/>
            <a:ext cx="96600" cy="96600"/>
          </a:xfrm>
          <a:prstGeom prst="ellipse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78"/>
          <p:cNvSpPr/>
          <p:nvPr/>
        </p:nvSpPr>
        <p:spPr>
          <a:xfrm>
            <a:off x="8131225" y="1763150"/>
            <a:ext cx="2163900" cy="2163900"/>
          </a:xfrm>
          <a:prstGeom prst="ellipse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688" y="544600"/>
            <a:ext cx="1584025" cy="1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971" y="3877826"/>
            <a:ext cx="1423458" cy="1023704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78"/>
          <p:cNvSpPr txBox="1"/>
          <p:nvPr/>
        </p:nvSpPr>
        <p:spPr>
          <a:xfrm>
            <a:off x="2885400" y="1826225"/>
            <a:ext cx="15108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Avril 2021</a:t>
            </a:r>
            <a:endParaRPr sz="14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637" name="Google Shape;637;p78"/>
          <p:cNvSpPr txBox="1"/>
          <p:nvPr/>
        </p:nvSpPr>
        <p:spPr>
          <a:xfrm>
            <a:off x="4467725" y="1788975"/>
            <a:ext cx="34788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Temps de mesure</a:t>
            </a:r>
            <a:r>
              <a:rPr lang="en" sz="15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11</a:t>
            </a:r>
            <a:endParaRPr sz="1500" b="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638" name="Google Shape;638;p78"/>
          <p:cNvSpPr/>
          <p:nvPr/>
        </p:nvSpPr>
        <p:spPr>
          <a:xfrm>
            <a:off x="2717288" y="1861763"/>
            <a:ext cx="96600" cy="96600"/>
          </a:xfrm>
          <a:prstGeom prst="ellipse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8"/>
          <p:cNvSpPr txBox="1"/>
          <p:nvPr/>
        </p:nvSpPr>
        <p:spPr>
          <a:xfrm>
            <a:off x="2890824" y="3256463"/>
            <a:ext cx="59574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3617</a:t>
            </a:r>
            <a:r>
              <a:rPr lang="en" sz="15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Canadien.nes ont répondu à la première vague</a:t>
            </a:r>
            <a:endParaRPr sz="1500" b="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640" name="Google Shape;640;p78"/>
          <p:cNvSpPr/>
          <p:nvPr/>
        </p:nvSpPr>
        <p:spPr>
          <a:xfrm>
            <a:off x="2719425" y="3292013"/>
            <a:ext cx="96600" cy="96600"/>
          </a:xfrm>
          <a:prstGeom prst="ellipse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8"/>
          <p:cNvSpPr txBox="1"/>
          <p:nvPr/>
        </p:nvSpPr>
        <p:spPr>
          <a:xfrm>
            <a:off x="2888700" y="3847875"/>
            <a:ext cx="55971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Le sondage </a:t>
            </a:r>
            <a:r>
              <a:rPr lang="en"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au temps de mesure </a:t>
            </a:r>
            <a:r>
              <a:rPr lang="en" sz="15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1 est </a:t>
            </a:r>
            <a:r>
              <a:rPr lang="en" sz="1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représentatif</a:t>
            </a:r>
            <a:r>
              <a:rPr lang="en" sz="15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pour l’âge, la région et le genre.</a:t>
            </a:r>
            <a:endParaRPr sz="1500" b="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642" name="Google Shape;642;p78"/>
          <p:cNvSpPr/>
          <p:nvPr/>
        </p:nvSpPr>
        <p:spPr>
          <a:xfrm>
            <a:off x="2717288" y="3785513"/>
            <a:ext cx="96600" cy="96600"/>
          </a:xfrm>
          <a:prstGeom prst="ellipse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8"/>
          <p:cNvSpPr txBox="1"/>
          <p:nvPr/>
        </p:nvSpPr>
        <p:spPr>
          <a:xfrm>
            <a:off x="2945832" y="4279025"/>
            <a:ext cx="53373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Pour les </a:t>
            </a:r>
            <a:r>
              <a:rPr lang="en"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temps de mesure</a:t>
            </a:r>
            <a:r>
              <a:rPr lang="en" sz="15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2 à 11, le </a:t>
            </a:r>
            <a:r>
              <a:rPr lang="en" sz="1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taux de participation</a:t>
            </a:r>
            <a:r>
              <a:rPr lang="en" sz="15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moyen est de 57%</a:t>
            </a:r>
            <a:endParaRPr sz="1500" b="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644" name="Google Shape;644;p78"/>
          <p:cNvSpPr/>
          <p:nvPr/>
        </p:nvSpPr>
        <p:spPr>
          <a:xfrm>
            <a:off x="2719425" y="4350125"/>
            <a:ext cx="96600" cy="96600"/>
          </a:xfrm>
          <a:prstGeom prst="ellipse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9"/>
          <p:cNvSpPr txBox="1"/>
          <p:nvPr/>
        </p:nvSpPr>
        <p:spPr>
          <a:xfrm>
            <a:off x="243400" y="401400"/>
            <a:ext cx="178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Beaucoup de clarté identitaire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0" name="Google Shape;650;p79"/>
          <p:cNvSpPr txBox="1"/>
          <p:nvPr/>
        </p:nvSpPr>
        <p:spPr>
          <a:xfrm>
            <a:off x="298400" y="3601500"/>
            <a:ext cx="943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Peu de clarté identitaire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1" name="Google Shape;651;p79"/>
          <p:cNvSpPr txBox="1"/>
          <p:nvPr/>
        </p:nvSpPr>
        <p:spPr>
          <a:xfrm>
            <a:off x="135625" y="4374000"/>
            <a:ext cx="8295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général, j’ai une idée claire de qui je suis et de ce que je suis.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: Totalement en désaccord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10: Totalement en accord</a:t>
            </a:r>
            <a:endParaRPr sz="12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52" name="Google Shape;65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75" y="549275"/>
            <a:ext cx="8572512" cy="35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79"/>
          <p:cNvSpPr txBox="1"/>
          <p:nvPr/>
        </p:nvSpPr>
        <p:spPr>
          <a:xfrm>
            <a:off x="1241900" y="3549925"/>
            <a:ext cx="7149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Mai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4" name="Google Shape;654;p79"/>
          <p:cNvSpPr txBox="1"/>
          <p:nvPr/>
        </p:nvSpPr>
        <p:spPr>
          <a:xfrm>
            <a:off x="2831700" y="3549925"/>
            <a:ext cx="8367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Juin 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5" name="Google Shape;655;p79"/>
          <p:cNvSpPr txBox="1"/>
          <p:nvPr/>
        </p:nvSpPr>
        <p:spPr>
          <a:xfrm>
            <a:off x="4389900" y="3549925"/>
            <a:ext cx="14538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Août 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6" name="Google Shape;656;p79"/>
          <p:cNvSpPr txBox="1"/>
          <p:nvPr/>
        </p:nvSpPr>
        <p:spPr>
          <a:xfrm>
            <a:off x="5940300" y="3549925"/>
            <a:ext cx="21063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Décembre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7" name="Google Shape;657;p79"/>
          <p:cNvSpPr txBox="1"/>
          <p:nvPr/>
        </p:nvSpPr>
        <p:spPr>
          <a:xfrm>
            <a:off x="7726850" y="3549925"/>
            <a:ext cx="9435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Avril 2021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0"/>
          <p:cNvSpPr/>
          <p:nvPr/>
        </p:nvSpPr>
        <p:spPr>
          <a:xfrm>
            <a:off x="8238613" y="1739925"/>
            <a:ext cx="256800" cy="10986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80"/>
          <p:cNvSpPr txBox="1"/>
          <p:nvPr/>
        </p:nvSpPr>
        <p:spPr>
          <a:xfrm>
            <a:off x="8495425" y="2202438"/>
            <a:ext cx="78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53%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4" name="Google Shape;664;p80"/>
          <p:cNvSpPr txBox="1"/>
          <p:nvPr/>
        </p:nvSpPr>
        <p:spPr>
          <a:xfrm>
            <a:off x="96475" y="401400"/>
            <a:ext cx="178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Beaucoup de clarté identitaire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5" name="Google Shape;665;p80"/>
          <p:cNvSpPr txBox="1"/>
          <p:nvPr/>
        </p:nvSpPr>
        <p:spPr>
          <a:xfrm>
            <a:off x="176450" y="3906300"/>
            <a:ext cx="943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Peu de clarté identitaire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66" name="Google Shape;66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75" y="549275"/>
            <a:ext cx="9059901" cy="37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80"/>
          <p:cNvSpPr txBox="1"/>
          <p:nvPr/>
        </p:nvSpPr>
        <p:spPr>
          <a:xfrm>
            <a:off x="1053050" y="3745875"/>
            <a:ext cx="7149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Mai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8" name="Google Shape;668;p80"/>
          <p:cNvSpPr txBox="1"/>
          <p:nvPr/>
        </p:nvSpPr>
        <p:spPr>
          <a:xfrm>
            <a:off x="2747700" y="3745875"/>
            <a:ext cx="8367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Juin 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9" name="Google Shape;669;p80"/>
          <p:cNvSpPr txBox="1"/>
          <p:nvPr/>
        </p:nvSpPr>
        <p:spPr>
          <a:xfrm>
            <a:off x="4418725" y="3745875"/>
            <a:ext cx="14538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Août 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0" name="Google Shape;670;p80"/>
          <p:cNvSpPr txBox="1"/>
          <p:nvPr/>
        </p:nvSpPr>
        <p:spPr>
          <a:xfrm>
            <a:off x="6041200" y="3745875"/>
            <a:ext cx="21063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Décembre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1" name="Google Shape;671;p80"/>
          <p:cNvSpPr txBox="1"/>
          <p:nvPr/>
        </p:nvSpPr>
        <p:spPr>
          <a:xfrm>
            <a:off x="7830625" y="3745875"/>
            <a:ext cx="9435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Avril 2021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75" y="223250"/>
            <a:ext cx="8261124" cy="47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81"/>
          <p:cNvSpPr txBox="1"/>
          <p:nvPr/>
        </p:nvSpPr>
        <p:spPr>
          <a:xfrm>
            <a:off x="8038488" y="2319225"/>
            <a:ext cx="83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52%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8" name="Google Shape;678;p81"/>
          <p:cNvSpPr/>
          <p:nvPr/>
        </p:nvSpPr>
        <p:spPr>
          <a:xfrm>
            <a:off x="7781688" y="1888025"/>
            <a:ext cx="256800" cy="10986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81"/>
          <p:cNvSpPr txBox="1"/>
          <p:nvPr/>
        </p:nvSpPr>
        <p:spPr>
          <a:xfrm>
            <a:off x="1204638" y="4349600"/>
            <a:ext cx="7149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Mai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0" name="Google Shape;680;p81"/>
          <p:cNvSpPr txBox="1"/>
          <p:nvPr/>
        </p:nvSpPr>
        <p:spPr>
          <a:xfrm>
            <a:off x="2787013" y="4349600"/>
            <a:ext cx="8367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Juin 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1" name="Google Shape;681;p81"/>
          <p:cNvSpPr txBox="1"/>
          <p:nvPr/>
        </p:nvSpPr>
        <p:spPr>
          <a:xfrm>
            <a:off x="4284763" y="4349600"/>
            <a:ext cx="14538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Août 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2" name="Google Shape;682;p81"/>
          <p:cNvSpPr txBox="1"/>
          <p:nvPr/>
        </p:nvSpPr>
        <p:spPr>
          <a:xfrm>
            <a:off x="5675388" y="4349600"/>
            <a:ext cx="21063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Décembre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3" name="Google Shape;683;p81"/>
          <p:cNvSpPr txBox="1"/>
          <p:nvPr/>
        </p:nvSpPr>
        <p:spPr>
          <a:xfrm>
            <a:off x="7325413" y="4349600"/>
            <a:ext cx="9435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Avril 2021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4" name="Google Shape;684;p81"/>
          <p:cNvSpPr txBox="1"/>
          <p:nvPr/>
        </p:nvSpPr>
        <p:spPr>
          <a:xfrm>
            <a:off x="430863" y="61600"/>
            <a:ext cx="178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Beaucoup de clarté identitaire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5" name="Google Shape;685;p81"/>
          <p:cNvSpPr txBox="1"/>
          <p:nvPr/>
        </p:nvSpPr>
        <p:spPr>
          <a:xfrm>
            <a:off x="430863" y="4312250"/>
            <a:ext cx="943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Peu de clarté identitaire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775" y="113125"/>
            <a:ext cx="7323400" cy="48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82"/>
          <p:cNvSpPr txBox="1"/>
          <p:nvPr/>
        </p:nvSpPr>
        <p:spPr>
          <a:xfrm>
            <a:off x="1043763" y="0"/>
            <a:ext cx="178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Beaucoup de clarté identitaire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2" name="Google Shape;692;p82"/>
          <p:cNvSpPr txBox="1"/>
          <p:nvPr/>
        </p:nvSpPr>
        <p:spPr>
          <a:xfrm>
            <a:off x="1043763" y="4399300"/>
            <a:ext cx="943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Peu de clarté identitaire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3" name="Google Shape;693;p82"/>
          <p:cNvSpPr txBox="1"/>
          <p:nvPr/>
        </p:nvSpPr>
        <p:spPr>
          <a:xfrm>
            <a:off x="1748775" y="4399300"/>
            <a:ext cx="714900" cy="2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Mai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4" name="Google Shape;694;p82"/>
          <p:cNvSpPr txBox="1"/>
          <p:nvPr/>
        </p:nvSpPr>
        <p:spPr>
          <a:xfrm>
            <a:off x="3105275" y="4399300"/>
            <a:ext cx="836700" cy="2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Juin 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5" name="Google Shape;695;p82"/>
          <p:cNvSpPr txBox="1"/>
          <p:nvPr/>
        </p:nvSpPr>
        <p:spPr>
          <a:xfrm>
            <a:off x="4470638" y="4395700"/>
            <a:ext cx="14538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Août 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6" name="Google Shape;696;p82"/>
          <p:cNvSpPr txBox="1"/>
          <p:nvPr/>
        </p:nvSpPr>
        <p:spPr>
          <a:xfrm>
            <a:off x="5808900" y="4399300"/>
            <a:ext cx="1131300" cy="2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Décembre 2020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7" name="Google Shape;697;p82"/>
          <p:cNvSpPr txBox="1"/>
          <p:nvPr/>
        </p:nvSpPr>
        <p:spPr>
          <a:xfrm>
            <a:off x="7325425" y="4395700"/>
            <a:ext cx="943500" cy="2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Avril 2021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8" name="Google Shape;698;p82"/>
          <p:cNvSpPr/>
          <p:nvPr/>
        </p:nvSpPr>
        <p:spPr>
          <a:xfrm>
            <a:off x="7569713" y="2022450"/>
            <a:ext cx="256800" cy="10986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2"/>
          <p:cNvSpPr txBox="1"/>
          <p:nvPr/>
        </p:nvSpPr>
        <p:spPr>
          <a:xfrm>
            <a:off x="7932825" y="2343025"/>
            <a:ext cx="101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75%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0" name="Google Shape;700;p82"/>
          <p:cNvSpPr txBox="1"/>
          <p:nvPr/>
        </p:nvSpPr>
        <p:spPr>
          <a:xfrm>
            <a:off x="7826525" y="2813575"/>
            <a:ext cx="1317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Évolution négative linéaire</a:t>
            </a:r>
            <a:endParaRPr sz="12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3"/>
          <p:cNvSpPr txBox="1"/>
          <p:nvPr/>
        </p:nvSpPr>
        <p:spPr>
          <a:xfrm>
            <a:off x="4419400" y="2264150"/>
            <a:ext cx="961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83"/>
          <p:cNvSpPr/>
          <p:nvPr/>
        </p:nvSpPr>
        <p:spPr>
          <a:xfrm>
            <a:off x="4025250" y="0"/>
            <a:ext cx="5060400" cy="51435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83"/>
          <p:cNvSpPr txBox="1"/>
          <p:nvPr/>
        </p:nvSpPr>
        <p:spPr>
          <a:xfrm>
            <a:off x="4304100" y="2301950"/>
            <a:ext cx="43245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>
                <a:latin typeface="Nunito ExtraBold"/>
                <a:ea typeface="Nunito ExtraBold"/>
                <a:cs typeface="Nunito ExtraBold"/>
                <a:sym typeface="Nunito ExtraBold"/>
              </a:rPr>
              <a:t>Quoi faire lorsque le soi est menacé?   </a:t>
            </a:r>
            <a:endParaRPr sz="3000" b="0" i="0" u="none" strike="noStrike" cap="none">
              <a:solidFill>
                <a:srgbClr val="0000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708" name="Google Shape;708;p83"/>
          <p:cNvSpPr txBox="1"/>
          <p:nvPr/>
        </p:nvSpPr>
        <p:spPr>
          <a:xfrm>
            <a:off x="4419400" y="2264150"/>
            <a:ext cx="89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09" name="Google Shape;709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2571947"/>
            <a:ext cx="2353910" cy="2548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4"/>
          <p:cNvSpPr txBox="1">
            <a:spLocks noGrp="1"/>
          </p:cNvSpPr>
          <p:nvPr>
            <p:ph type="ctrTitle"/>
          </p:nvPr>
        </p:nvSpPr>
        <p:spPr>
          <a:xfrm>
            <a:off x="766950" y="1953575"/>
            <a:ext cx="24669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Dans un contexte de changement social dramatique...</a:t>
            </a:r>
            <a:endParaRPr/>
          </a:p>
        </p:txBody>
      </p:sp>
      <p:sp>
        <p:nvSpPr>
          <p:cNvPr id="715" name="Google Shape;715;p84"/>
          <p:cNvSpPr txBox="1"/>
          <p:nvPr/>
        </p:nvSpPr>
        <p:spPr>
          <a:xfrm>
            <a:off x="4287925" y="313400"/>
            <a:ext cx="4143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-"/>
            </a:pPr>
            <a:r>
              <a:rPr lang="fr-CA" sz="15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Perte des points de repères sociaux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sz="15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-"/>
            </a:pPr>
            <a:r>
              <a:rPr lang="fr-CA" sz="15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MAIS...la continuité temporelle...</a:t>
            </a:r>
          </a:p>
        </p:txBody>
      </p:sp>
      <p:pic>
        <p:nvPicPr>
          <p:cNvPr id="716" name="Google Shape;71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1" y="3554129"/>
            <a:ext cx="1468199" cy="1589373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4"/>
          <p:cNvSpPr/>
          <p:nvPr/>
        </p:nvSpPr>
        <p:spPr>
          <a:xfrm rot="10800000" flipH="1">
            <a:off x="4222125" y="3483975"/>
            <a:ext cx="1483800" cy="1645200"/>
          </a:xfrm>
          <a:prstGeom prst="rect">
            <a:avLst/>
          </a:prstGeom>
          <a:solidFill>
            <a:srgbClr val="384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84"/>
          <p:cNvSpPr/>
          <p:nvPr/>
        </p:nvSpPr>
        <p:spPr>
          <a:xfrm rot="10800000" flipH="1">
            <a:off x="5887057" y="3483975"/>
            <a:ext cx="1483800" cy="1645200"/>
          </a:xfrm>
          <a:prstGeom prst="rect">
            <a:avLst/>
          </a:prstGeom>
          <a:solidFill>
            <a:srgbClr val="384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84"/>
          <p:cNvSpPr/>
          <p:nvPr/>
        </p:nvSpPr>
        <p:spPr>
          <a:xfrm rot="10800000" flipH="1">
            <a:off x="7551965" y="3483975"/>
            <a:ext cx="1483800" cy="1645200"/>
          </a:xfrm>
          <a:prstGeom prst="rect">
            <a:avLst/>
          </a:prstGeom>
          <a:solidFill>
            <a:srgbClr val="384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84"/>
          <p:cNvSpPr txBox="1">
            <a:spLocks noGrp="1"/>
          </p:cNvSpPr>
          <p:nvPr>
            <p:ph type="ctrTitle"/>
          </p:nvPr>
        </p:nvSpPr>
        <p:spPr>
          <a:xfrm>
            <a:off x="4222125" y="3903825"/>
            <a:ext cx="14682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Moi passé</a:t>
            </a:r>
            <a:endParaRPr sz="19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(pré-covid)</a:t>
            </a:r>
            <a:endParaRPr sz="1900"/>
          </a:p>
        </p:txBody>
      </p:sp>
      <p:sp>
        <p:nvSpPr>
          <p:cNvPr id="721" name="Google Shape;721;p84"/>
          <p:cNvSpPr txBox="1">
            <a:spLocks noGrp="1"/>
          </p:cNvSpPr>
          <p:nvPr>
            <p:ph type="ctrTitle"/>
          </p:nvPr>
        </p:nvSpPr>
        <p:spPr>
          <a:xfrm>
            <a:off x="5852150" y="4056225"/>
            <a:ext cx="14463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Moi présent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</p:txBody>
      </p:sp>
      <p:sp>
        <p:nvSpPr>
          <p:cNvPr id="722" name="Google Shape;722;p84"/>
          <p:cNvSpPr txBox="1">
            <a:spLocks noGrp="1"/>
          </p:cNvSpPr>
          <p:nvPr>
            <p:ph type="ctrTitle"/>
          </p:nvPr>
        </p:nvSpPr>
        <p:spPr>
          <a:xfrm>
            <a:off x="7558250" y="4065825"/>
            <a:ext cx="14463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Moi futur</a:t>
            </a:r>
            <a:endParaRPr sz="1900"/>
          </a:p>
        </p:txBody>
      </p:sp>
      <p:pic>
        <p:nvPicPr>
          <p:cNvPr id="723" name="Google Shape;723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2563" y="2202625"/>
            <a:ext cx="1207325" cy="12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1625" y="2156600"/>
            <a:ext cx="1207325" cy="12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6700" y="2107875"/>
            <a:ext cx="1314350" cy="13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5"/>
          <p:cNvSpPr txBox="1"/>
          <p:nvPr/>
        </p:nvSpPr>
        <p:spPr>
          <a:xfrm>
            <a:off x="4419400" y="2264150"/>
            <a:ext cx="961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1" name="Google Shape;731;p85"/>
          <p:cNvPicPr preferRelativeResize="0"/>
          <p:nvPr/>
        </p:nvPicPr>
        <p:blipFill rotWithShape="1">
          <a:blip r:embed="rId3">
            <a:alphaModFix/>
          </a:blip>
          <a:srcRect l="19955" r="19955"/>
          <a:stretch/>
        </p:blipFill>
        <p:spPr>
          <a:xfrm>
            <a:off x="1513175" y="284638"/>
            <a:ext cx="3393126" cy="4574224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85"/>
          <p:cNvSpPr/>
          <p:nvPr/>
        </p:nvSpPr>
        <p:spPr>
          <a:xfrm>
            <a:off x="4215550" y="1900400"/>
            <a:ext cx="4928400" cy="15894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85"/>
          <p:cNvSpPr txBox="1"/>
          <p:nvPr/>
        </p:nvSpPr>
        <p:spPr>
          <a:xfrm>
            <a:off x="5435475" y="2301950"/>
            <a:ext cx="30537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CONCLUSION ET QUESTIONS</a:t>
            </a:r>
            <a:endParaRPr sz="3000" b="0" i="0" u="none" strike="noStrike" cap="none">
              <a:solidFill>
                <a:srgbClr val="0000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734" name="Google Shape;734;p85"/>
          <p:cNvSpPr txBox="1"/>
          <p:nvPr/>
        </p:nvSpPr>
        <p:spPr>
          <a:xfrm>
            <a:off x="4419400" y="2264150"/>
            <a:ext cx="898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</a:t>
            </a:r>
            <a:r>
              <a:rPr lang="en" sz="44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5</a:t>
            </a:r>
            <a:endParaRPr sz="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8"/>
          <p:cNvSpPr txBox="1">
            <a:spLocks noGrp="1"/>
          </p:cNvSpPr>
          <p:nvPr>
            <p:ph type="title"/>
          </p:nvPr>
        </p:nvSpPr>
        <p:spPr>
          <a:xfrm>
            <a:off x="544575" y="68600"/>
            <a:ext cx="84960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4000" b="0">
                <a:latin typeface="Nunito ExtraBold"/>
                <a:ea typeface="Nunito ExtraBold"/>
                <a:cs typeface="Nunito ExtraBold"/>
                <a:sym typeface="Nunito ExtraBold"/>
              </a:rPr>
              <a:t>Merci à nos partenaires!</a:t>
            </a:r>
            <a:endParaRPr sz="4000" b="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373" name="Google Shape;373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786" y="855021"/>
            <a:ext cx="850100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4768" y="1303187"/>
            <a:ext cx="1568429" cy="45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8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3700" y="1025975"/>
            <a:ext cx="1619575" cy="14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4424" y="949473"/>
            <a:ext cx="2526974" cy="130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23460" y="1005301"/>
            <a:ext cx="1740766" cy="54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8" descr="logofrançai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3773" y="1934526"/>
            <a:ext cx="1619574" cy="131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14812" y="1939151"/>
            <a:ext cx="1269427" cy="13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6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3547" y="2253196"/>
            <a:ext cx="1745917" cy="78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6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48782" y="2521576"/>
            <a:ext cx="1882601" cy="67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8" descr="Une image contenant texte&#10;&#10;Description générée automatiquemen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03712" y="1774232"/>
            <a:ext cx="1580300" cy="70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9125" y="3314920"/>
            <a:ext cx="2626525" cy="75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335476" y="2908650"/>
            <a:ext cx="1568425" cy="15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8" descr="Une image contenant texte&#10;&#10;Description générée automatiquement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393862" y="3465797"/>
            <a:ext cx="2577288" cy="64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69475" y="4441073"/>
            <a:ext cx="1085875" cy="54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612637" y="4377963"/>
            <a:ext cx="1619576" cy="52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389500" y="4377971"/>
            <a:ext cx="1745917" cy="52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330410" y="4289808"/>
            <a:ext cx="3246300" cy="70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633107" y="2509914"/>
            <a:ext cx="1423458" cy="1023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6"/>
          <p:cNvSpPr txBox="1">
            <a:spLocks noGrp="1"/>
          </p:cNvSpPr>
          <p:nvPr>
            <p:ph type="title"/>
          </p:nvPr>
        </p:nvSpPr>
        <p:spPr>
          <a:xfrm>
            <a:off x="564175" y="-222325"/>
            <a:ext cx="84960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3300" b="0">
                <a:latin typeface="Nunito ExtraBold"/>
                <a:ea typeface="Nunito ExtraBold"/>
                <a:cs typeface="Nunito ExtraBold"/>
                <a:sym typeface="Nunito ExtraBold"/>
              </a:rPr>
              <a:t>Références</a:t>
            </a:r>
            <a:endParaRPr sz="3300" b="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740" name="Google Shape;740;p86"/>
          <p:cNvSpPr/>
          <p:nvPr/>
        </p:nvSpPr>
        <p:spPr>
          <a:xfrm rot="10800000" flipH="1">
            <a:off x="0" y="0"/>
            <a:ext cx="432900" cy="27360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86"/>
          <p:cNvSpPr txBox="1"/>
          <p:nvPr/>
        </p:nvSpPr>
        <p:spPr>
          <a:xfrm>
            <a:off x="842275" y="543150"/>
            <a:ext cx="7939800" cy="44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Site de notre groupe de recherche: </a:t>
            </a:r>
            <a:endParaRPr sz="800" b="0" i="0" u="none" strike="noStrike" cap="none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" sz="1100" b="0" i="0" u="sng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https://csdc-cecd.wixsite.com/covid19csi</a:t>
            </a:r>
            <a:endParaRPr sz="800" b="0" i="0" u="none" strike="noStrike" cap="none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Pour devenir partenaire ou pour la participation à l’un de nos ateliers et/ou conférences:</a:t>
            </a:r>
            <a:endParaRPr sz="11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" sz="1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Roxane de la Sablonnière: </a:t>
            </a:r>
            <a:r>
              <a:rPr lang="en" sz="1100" b="0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roxane.de.la.sablonniere@umontreal.ca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Caroline Lebeau</a:t>
            </a:r>
            <a:r>
              <a:rPr lang="en" sz="11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: </a:t>
            </a:r>
            <a:r>
              <a:rPr lang="en" sz="1100" b="0" i="0" u="sng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caroline.lebeau2@uqtr.ca</a:t>
            </a:r>
            <a:endParaRPr sz="11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" sz="1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France Landry:  </a:t>
            </a:r>
            <a:r>
              <a:rPr lang="en" sz="1100" b="0" i="0" u="sng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france_landry@yahoo.ca</a:t>
            </a:r>
            <a:endParaRPr sz="11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" sz="1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Marine Miglianico et Marie-Eve Sens: </a:t>
            </a:r>
            <a:r>
              <a:rPr lang="en" sz="1100" b="0" i="0" u="sng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cliniquepsychologiepositive@gmail.com</a:t>
            </a:r>
            <a:endParaRPr sz="123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30"/>
              <a:buFont typeface="Arial"/>
              <a:buNone/>
            </a:pPr>
            <a:r>
              <a:rPr lang="en" sz="123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Références scientifiques:</a:t>
            </a:r>
            <a:endParaRPr sz="123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" sz="11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de la Sablonnière, R. (2017). Toward a psychology of social change: A typology of social change. </a:t>
            </a:r>
            <a:r>
              <a:rPr lang="en" sz="1100" i="1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Frontiers in Psychology,</a:t>
            </a:r>
            <a:r>
              <a:rPr lang="en" sz="11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100" i="1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8</a:t>
            </a:r>
            <a:r>
              <a:rPr lang="en" sz="11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Article 397.</a:t>
            </a:r>
            <a:endParaRPr sz="1100" i="0" u="none" strike="noStrike" cap="none">
              <a:solidFill>
                <a:schemeClr val="dk1"/>
              </a:solidFill>
              <a:highlight>
                <a:srgbClr val="FFFFFF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de la Sablonnière, R., Pinard Saint-Pierre, F., Taylor, D. M., &amp; Annahatak, J. (2011). Cultural narratives and clarity of cultural identity: Understanding the well-being of Inuit youth. </a:t>
            </a:r>
            <a:r>
              <a:rPr lang="en" sz="1100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Pimatisiwin: A Journal of Aboriginal and Indigenous Community Health, 9</a:t>
            </a:r>
            <a:r>
              <a:rPr lang="en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(2), 301-322. 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McAdams, D., &amp; McLean, K. (2013). Narrative Identity. </a:t>
            </a:r>
            <a:r>
              <a:rPr lang="en" sz="1100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Current Directions in Psychological Science, 22</a:t>
            </a:r>
            <a:r>
              <a:rPr lang="en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233-238. 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" sz="110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ssistant"/>
                <a:ea typeface="Assistant"/>
                <a:cs typeface="Assistant"/>
                <a:sym typeface="Assistant"/>
              </a:rPr>
              <a:t>Stavridou, A., Stergiopoulou, A.‐A., Panagouli, E., Mesiris, G., Thirios, A., Mougiakos, T., Troupis, T., Psaltopoulou, T., Tsolia, M., Sergentanis, T. N., &amp; Tsitsika, A. (2020). Psychosocial consequences of COVID‐19 in children, adolescents and young adults: A systematic review. </a:t>
            </a:r>
            <a:r>
              <a:rPr lang="en" sz="110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ssistant"/>
                <a:ea typeface="Assistant"/>
                <a:cs typeface="Assistant"/>
                <a:sym typeface="Assistant"/>
              </a:rPr>
              <a:t>Psychiatry and Clinical Neurosciences,</a:t>
            </a:r>
            <a:r>
              <a:rPr lang="en" sz="110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10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ssistant"/>
                <a:ea typeface="Assistant"/>
                <a:cs typeface="Assistant"/>
                <a:sym typeface="Assistant"/>
              </a:rPr>
              <a:t>74</a:t>
            </a:r>
            <a:r>
              <a:rPr lang="en" sz="110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ssistant"/>
                <a:ea typeface="Assistant"/>
                <a:cs typeface="Assistant"/>
                <a:sym typeface="Assistant"/>
              </a:rPr>
              <a:t>(11), 615–616. </a:t>
            </a:r>
            <a:endParaRPr sz="1100" i="0" u="none" strike="noStrike" cap="none">
              <a:solidFill>
                <a:schemeClr val="dk1"/>
              </a:solidFill>
              <a:highlight>
                <a:srgbClr val="FFFFFF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Taylor, D. M., &amp; de la Sablonnière, R. (2014). </a:t>
            </a:r>
            <a:r>
              <a:rPr lang="en" sz="1100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Towards Constructive Change in Aboriginal Communities: A Social Psychology Perspective. </a:t>
            </a:r>
            <a:r>
              <a:rPr lang="en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McGill-Queen’s University Press, 252 pages. 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ea typeface="Assistant"/>
                <a:cs typeface="Assistant"/>
                <a:sym typeface="Assistant"/>
              </a:rPr>
              <a:t>Usborne. E, &amp; Taylor, D. M. (2013). The Role of Cultural Identity Clarity for Self-Concept Clarity, Self-Esteem, and Subjective Well-Being. </a:t>
            </a:r>
            <a:r>
              <a:rPr lang="en" sz="1100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Personality and Social Psychology Bulletin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Assistant"/>
                <a:ea typeface="Assistant"/>
                <a:cs typeface="Assistant"/>
                <a:sym typeface="Assistant"/>
              </a:rPr>
              <a:t>, 36(7), 883-897. 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7"/>
          <p:cNvSpPr txBox="1">
            <a:spLocks noGrp="1"/>
          </p:cNvSpPr>
          <p:nvPr>
            <p:ph type="ctrTitle"/>
          </p:nvPr>
        </p:nvSpPr>
        <p:spPr>
          <a:xfrm>
            <a:off x="686257" y="548650"/>
            <a:ext cx="77715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Nunito Sans ExtraBold"/>
              <a:buNone/>
            </a:pPr>
            <a:r>
              <a:rPr lang="en" sz="4000"/>
              <a:t>Ressources psychologiques</a:t>
            </a:r>
            <a:endParaRPr sz="4000"/>
          </a:p>
        </p:txBody>
      </p:sp>
      <p:sp>
        <p:nvSpPr>
          <p:cNvPr id="747" name="Google Shape;747;p87"/>
          <p:cNvSpPr/>
          <p:nvPr/>
        </p:nvSpPr>
        <p:spPr>
          <a:xfrm rot="10800000" flipH="1">
            <a:off x="8711250" y="2407500"/>
            <a:ext cx="432900" cy="27360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87"/>
          <p:cNvSpPr txBox="1"/>
          <p:nvPr/>
        </p:nvSpPr>
        <p:spPr>
          <a:xfrm>
            <a:off x="842275" y="1058825"/>
            <a:ext cx="7939800" cy="41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4487" marR="0" lvl="0" indent="-331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177"/>
              <a:buFont typeface="Noto Sans Symbols"/>
              <a:buChar char="▪"/>
            </a:pPr>
            <a:r>
              <a:rPr lang="en" sz="133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Suicide Action Montréal: 1-866-277-3553 (1-866-APPELLE)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4487" marR="0" lvl="0" indent="-3317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177"/>
              <a:buFont typeface="Noto Sans Symbols"/>
              <a:buChar char="▪"/>
            </a:pPr>
            <a:r>
              <a:rPr lang="en" sz="133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Stress, anxiété, déprime : Revivre. 1-866-922-0002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4487" marR="0" lvl="0" indent="-3317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177"/>
              <a:buFont typeface="Noto Sans Symbols"/>
              <a:buChar char="▪"/>
            </a:pPr>
            <a:r>
              <a:rPr lang="en" sz="133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Briser l’isolement pour les 18 à 59 ans. Tel-Écoute. 514-493-4484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4487" marR="0" lvl="0" indent="-3317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177"/>
              <a:buFont typeface="Noto Sans Symbols"/>
              <a:buChar char="▪"/>
            </a:pPr>
            <a:r>
              <a:rPr lang="en" sz="133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Violence conjugale:  SOS Violence conjugale. 1-800-363-9010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4487" marR="0" lvl="0" indent="-3317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177"/>
              <a:buFont typeface="Noto Sans Symbols"/>
              <a:buChar char="▪"/>
            </a:pPr>
            <a:r>
              <a:rPr lang="en" sz="133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Détresse chez les hommes : À cœur d’homme. 1-877-660-7799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4487" marR="0" lvl="0" indent="-3317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177"/>
              <a:buFont typeface="Noto Sans Symbols"/>
              <a:buChar char="▪"/>
            </a:pPr>
            <a:r>
              <a:rPr lang="en" sz="133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Deuil: 1-888-533-3845 (1-888-DEUIL)</a:t>
            </a:r>
            <a:endParaRPr sz="1330">
              <a:solidFill>
                <a:srgbClr val="191919"/>
              </a:solidFill>
            </a:endParaRPr>
          </a:p>
          <a:p>
            <a:pPr marL="344487" marR="0" lvl="0" indent="-3317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177"/>
              <a:buFont typeface="Noto Sans Symbols"/>
              <a:buChar char="▪"/>
            </a:pPr>
            <a:r>
              <a:rPr lang="en" sz="1500" b="1">
                <a:solidFill>
                  <a:schemeClr val="dk1"/>
                </a:solidFill>
                <a:highlight>
                  <a:schemeClr val="lt1"/>
                </a:highlight>
              </a:rPr>
              <a:t>Pour plus de ressources de l’UdeM consultez le:</a:t>
            </a:r>
            <a:endParaRPr sz="15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marR="101600" lvl="0" indent="-313055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30"/>
              <a:buChar char="▪"/>
            </a:pPr>
            <a:r>
              <a:rPr lang="en" sz="11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https://toutlemondeadesbas.ca/</a:t>
            </a:r>
            <a:endParaRPr sz="1330">
              <a:solidFill>
                <a:srgbClr val="191919"/>
              </a:solidFill>
            </a:endParaRPr>
          </a:p>
          <a:p>
            <a:pPr marL="344487" marR="0" lvl="0" indent="-3317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177"/>
              <a:buFont typeface="Noto Sans Symbols"/>
              <a:buChar char="▪"/>
            </a:pPr>
            <a:r>
              <a:rPr lang="en" sz="133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Ligne d’écoute et d’information sur les dépendances: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5337" marR="0" lvl="1" indent="-32543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91919"/>
              </a:buClr>
              <a:buSzPts val="1177"/>
              <a:buFont typeface="Noto Sans Symbols"/>
              <a:buChar char="▪"/>
            </a:pPr>
            <a:r>
              <a:rPr lang="en" sz="133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Drogue. 1-800-265-2626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5337" marR="0" lvl="1" indent="-32543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91919"/>
              </a:buClr>
              <a:buSzPts val="1177"/>
              <a:buFont typeface="Noto Sans Symbols"/>
              <a:buChar char="▪"/>
            </a:pPr>
            <a:r>
              <a:rPr lang="en" sz="133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Jeu. 1-800-461-0140</a:t>
            </a: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8"/>
          <p:cNvSpPr/>
          <p:nvPr/>
        </p:nvSpPr>
        <p:spPr>
          <a:xfrm>
            <a:off x="233824" y="1080595"/>
            <a:ext cx="3979200" cy="3447600"/>
          </a:xfrm>
          <a:prstGeom prst="hexagon">
            <a:avLst>
              <a:gd name="adj" fmla="val 25559"/>
              <a:gd name="vf" fmla="val 115470"/>
            </a:avLst>
          </a:prstGeom>
          <a:solidFill>
            <a:srgbClr val="DAE3F3"/>
          </a:solidFill>
          <a:ln w="19050" cap="flat" cmpd="sng">
            <a:solidFill>
              <a:srgbClr val="DAE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VERS UNE RÉSILIENCE COLLECTIVE...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88"/>
          <p:cNvSpPr/>
          <p:nvPr/>
        </p:nvSpPr>
        <p:spPr>
          <a:xfrm>
            <a:off x="2752449" y="1536841"/>
            <a:ext cx="2769000" cy="2399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88"/>
          <p:cNvSpPr/>
          <p:nvPr/>
        </p:nvSpPr>
        <p:spPr>
          <a:xfrm>
            <a:off x="5290051" y="911554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88"/>
          <p:cNvSpPr/>
          <p:nvPr/>
        </p:nvSpPr>
        <p:spPr>
          <a:xfrm>
            <a:off x="5290020" y="2859741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88"/>
          <p:cNvSpPr txBox="1">
            <a:spLocks noGrp="1"/>
          </p:cNvSpPr>
          <p:nvPr>
            <p:ph type="ctrTitle"/>
          </p:nvPr>
        </p:nvSpPr>
        <p:spPr>
          <a:xfrm>
            <a:off x="148250" y="249750"/>
            <a:ext cx="86727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/>
              <a:t>UNE SOLUTION COLLECTIVE POUR UN PROBLÈME COLLECTIF </a:t>
            </a:r>
            <a:endParaRPr sz="2300"/>
          </a:p>
        </p:txBody>
      </p:sp>
      <p:sp>
        <p:nvSpPr>
          <p:cNvPr id="758" name="Google Shape;758;p88"/>
          <p:cNvSpPr txBox="1">
            <a:spLocks noGrp="1"/>
          </p:cNvSpPr>
          <p:nvPr>
            <p:ph type="ctrTitle" idx="4294967295"/>
          </p:nvPr>
        </p:nvSpPr>
        <p:spPr>
          <a:xfrm flipH="1">
            <a:off x="5460750" y="3137025"/>
            <a:ext cx="15921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TOUS ENGAGÉS POUR MIEUX ALLER</a:t>
            </a:r>
            <a:endParaRPr sz="1400" b="1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59" name="Google Shape;759;p88"/>
          <p:cNvSpPr/>
          <p:nvPr/>
        </p:nvSpPr>
        <p:spPr>
          <a:xfrm>
            <a:off x="7020751" y="1898792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88"/>
          <p:cNvSpPr txBox="1">
            <a:spLocks noGrp="1"/>
          </p:cNvSpPr>
          <p:nvPr>
            <p:ph type="ctrTitle" idx="4294967295"/>
          </p:nvPr>
        </p:nvSpPr>
        <p:spPr>
          <a:xfrm flipH="1">
            <a:off x="3317800" y="1863925"/>
            <a:ext cx="1638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</a:pPr>
            <a:r>
              <a:rPr lang="en" sz="17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PANDÉMIE DE LA COVID-19: COMMENT ALLER MIEUX ENSEMBLE?</a:t>
            </a:r>
            <a:endParaRPr sz="1700" b="1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61" name="Google Shape;761;p88"/>
          <p:cNvSpPr txBox="1">
            <a:spLocks noGrp="1"/>
          </p:cNvSpPr>
          <p:nvPr>
            <p:ph type="ctrTitle" idx="4294967295"/>
          </p:nvPr>
        </p:nvSpPr>
        <p:spPr>
          <a:xfrm flipH="1">
            <a:off x="5495850" y="1195950"/>
            <a:ext cx="15219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COMPRENDRE LE CHANGEMENT POUR LA RÉSILIENCE</a:t>
            </a:r>
            <a:endParaRPr sz="1400" b="1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62" name="Google Shape;762;p88"/>
          <p:cNvSpPr txBox="1">
            <a:spLocks noGrp="1"/>
          </p:cNvSpPr>
          <p:nvPr>
            <p:ph type="ctrTitle" idx="4294967295"/>
          </p:nvPr>
        </p:nvSpPr>
        <p:spPr>
          <a:xfrm flipH="1">
            <a:off x="7020750" y="2037550"/>
            <a:ext cx="19335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 Sans"/>
              <a:buNone/>
            </a:pPr>
            <a:endParaRPr sz="1000" u="sng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 Sans"/>
              <a:buNone/>
            </a:pPr>
            <a:r>
              <a:rPr lang="en" sz="12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 Sans"/>
              <a:buNone/>
            </a:pPr>
            <a:r>
              <a:rPr lang="en" sz="1200">
                <a:solidFill>
                  <a:srgbClr val="000000"/>
                </a:solidFill>
              </a:rPr>
              <a:t>COMPRENDRE LA MENACE AU SOI POUR ALLER MIEUX </a:t>
            </a:r>
            <a:endParaRPr sz="120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</a:pPr>
            <a:endParaRPr sz="1200"/>
          </a:p>
        </p:txBody>
      </p:sp>
      <p:pic>
        <p:nvPicPr>
          <p:cNvPr id="763" name="Google Shape;763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8478" y="3771344"/>
            <a:ext cx="1098034" cy="946201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FFFFFF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9"/>
          <p:cNvSpPr/>
          <p:nvPr/>
        </p:nvSpPr>
        <p:spPr>
          <a:xfrm>
            <a:off x="0" y="1621900"/>
            <a:ext cx="4875300" cy="17499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89"/>
          <p:cNvSpPr txBox="1">
            <a:spLocks noGrp="1"/>
          </p:cNvSpPr>
          <p:nvPr>
            <p:ph type="ctrTitle"/>
          </p:nvPr>
        </p:nvSpPr>
        <p:spPr>
          <a:xfrm>
            <a:off x="466925" y="2178600"/>
            <a:ext cx="43245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400"/>
              <a:t>Merci à tous et toutes!</a:t>
            </a:r>
            <a:endParaRPr sz="4400"/>
          </a:p>
        </p:txBody>
      </p:sp>
      <p:pic>
        <p:nvPicPr>
          <p:cNvPr id="770" name="Google Shape;770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4950" y="2635863"/>
            <a:ext cx="2716625" cy="2340978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FFFFFF">
                <a:alpha val="49803"/>
              </a:srgbClr>
            </a:outerShdw>
          </a:effectLst>
        </p:spPr>
      </p:pic>
      <p:sp>
        <p:nvSpPr>
          <p:cNvPr id="771" name="Google Shape;771;p89"/>
          <p:cNvSpPr txBox="1"/>
          <p:nvPr/>
        </p:nvSpPr>
        <p:spPr>
          <a:xfrm>
            <a:off x="7639100" y="4684338"/>
            <a:ext cx="1224300" cy="292500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FFFFFF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Photo de Kasey Eriksen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89"/>
          <p:cNvSpPr txBox="1"/>
          <p:nvPr/>
        </p:nvSpPr>
        <p:spPr>
          <a:xfrm>
            <a:off x="1997075" y="0"/>
            <a:ext cx="70845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i="1">
                <a:solidFill>
                  <a:schemeClr val="dk1"/>
                </a:solidFill>
              </a:rPr>
              <a:t>« Le secret du changement, c’est de concentrer toute son énergie non pas à lutter contre le passé mais à construire l’avenir »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" sz="2700" i="1">
                <a:solidFill>
                  <a:schemeClr val="dk1"/>
                </a:solidFill>
              </a:rPr>
              <a:t>- Socrate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71;p68">
            <a:extLst>
              <a:ext uri="{FF2B5EF4-FFF2-40B4-BE49-F238E27FC236}">
                <a16:creationId xmlns:a16="http://schemas.microsoft.com/office/drawing/2014/main" id="{DA0E4096-2F5D-9C49-B49E-018BD8B126B5}"/>
              </a:ext>
            </a:extLst>
          </p:cNvPr>
          <p:cNvSpPr/>
          <p:nvPr/>
        </p:nvSpPr>
        <p:spPr>
          <a:xfrm>
            <a:off x="2043550" y="3903675"/>
            <a:ext cx="3033516" cy="1220105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1250"/>
          </a:solidFill>
          <a:ln>
            <a:noFill/>
          </a:ln>
        </p:spPr>
      </p:sp>
      <p:sp>
        <p:nvSpPr>
          <p:cNvPr id="32" name="Google Shape;372;p68">
            <a:extLst>
              <a:ext uri="{FF2B5EF4-FFF2-40B4-BE49-F238E27FC236}">
                <a16:creationId xmlns:a16="http://schemas.microsoft.com/office/drawing/2014/main" id="{6814834F-116B-8245-83DF-2B17DF39292F}"/>
              </a:ext>
            </a:extLst>
          </p:cNvPr>
          <p:cNvSpPr txBox="1"/>
          <p:nvPr/>
        </p:nvSpPr>
        <p:spPr>
          <a:xfrm>
            <a:off x="2530158" y="4264350"/>
            <a:ext cx="2585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pic>
        <p:nvPicPr>
          <p:cNvPr id="33" name="Google Shape;373;p68">
            <a:extLst>
              <a:ext uri="{FF2B5EF4-FFF2-40B4-BE49-F238E27FC236}">
                <a16:creationId xmlns:a16="http://schemas.microsoft.com/office/drawing/2014/main" id="{759DE31C-F85E-0245-9E04-555E9E00B2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147" y="2575422"/>
            <a:ext cx="2353910" cy="254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74;p68">
            <a:extLst>
              <a:ext uri="{FF2B5EF4-FFF2-40B4-BE49-F238E27FC236}">
                <a16:creationId xmlns:a16="http://schemas.microsoft.com/office/drawing/2014/main" id="{E7CB139C-763E-DF41-8507-57BFA22C7C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6428">
            <a:off x="2790477" y="1834952"/>
            <a:ext cx="397175" cy="43466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75;p68">
            <a:extLst>
              <a:ext uri="{FF2B5EF4-FFF2-40B4-BE49-F238E27FC236}">
                <a16:creationId xmlns:a16="http://schemas.microsoft.com/office/drawing/2014/main" id="{CFC7EBB0-BF74-E74B-BFE2-2258452D614E}"/>
              </a:ext>
            </a:extLst>
          </p:cNvPr>
          <p:cNvSpPr txBox="1"/>
          <p:nvPr/>
        </p:nvSpPr>
        <p:spPr>
          <a:xfrm>
            <a:off x="1849747" y="-4532"/>
            <a:ext cx="54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i="0" u="none" strike="noStrike" cap="none">
                <a:solidFill>
                  <a:srgbClr val="001250"/>
                </a:solidFill>
                <a:latin typeface="Montserrat"/>
                <a:ea typeface="Montserrat"/>
                <a:cs typeface="Montserrat"/>
                <a:sym typeface="Montserrat"/>
              </a:rPr>
              <a:t>Le Projet</a:t>
            </a:r>
            <a:r>
              <a:rPr lang="en" sz="3800" i="0" u="none" strike="noStrike" cap="none">
                <a:solidFill>
                  <a:srgbClr val="150094"/>
                </a:solidFill>
                <a:latin typeface="Montserrat"/>
                <a:ea typeface="Montserrat"/>
                <a:cs typeface="Montserrat"/>
                <a:sym typeface="Montserrat"/>
              </a:rPr>
              <a:t> Inter</a:t>
            </a:r>
            <a:r>
              <a:rPr lang="en" sz="3800" i="0" u="none" strike="noStrike" cap="none">
                <a:solidFill>
                  <a:srgbClr val="5D46EB"/>
                </a:solidFill>
                <a:latin typeface="Montserrat"/>
                <a:ea typeface="Montserrat"/>
                <a:cs typeface="Montserrat"/>
                <a:sym typeface="Montserrat"/>
              </a:rPr>
              <a:t>Com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76;p68">
            <a:extLst>
              <a:ext uri="{FF2B5EF4-FFF2-40B4-BE49-F238E27FC236}">
                <a16:creationId xmlns:a16="http://schemas.microsoft.com/office/drawing/2014/main" id="{40577381-5F0E-604A-AD92-A62DC7169D51}"/>
              </a:ext>
            </a:extLst>
          </p:cNvPr>
          <p:cNvSpPr txBox="1"/>
          <p:nvPr/>
        </p:nvSpPr>
        <p:spPr>
          <a:xfrm>
            <a:off x="2164227" y="3989870"/>
            <a:ext cx="402900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Étudiant.e.s du comité clinique:</a:t>
            </a:r>
            <a:endParaRPr sz="1200" b="1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mo"/>
              <a:buChar char="-"/>
            </a:pPr>
            <a:r>
              <a:rPr lang="en" sz="900" b="1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Camille Bourdeau</a:t>
            </a:r>
            <a:endParaRPr sz="900" b="1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mo"/>
              <a:buChar char="-"/>
            </a:pPr>
            <a:r>
              <a:rPr lang="en" sz="900" b="1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Emmanuelle Ayotte</a:t>
            </a:r>
            <a:endParaRPr sz="900" b="1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mo"/>
              <a:buChar char="-"/>
            </a:pPr>
            <a:r>
              <a:rPr lang="en" sz="900" b="1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Philippe Laboissonnière</a:t>
            </a:r>
            <a:endParaRPr sz="900" b="1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mo"/>
              <a:buChar char="-"/>
            </a:pPr>
            <a:r>
              <a:rPr lang="en" sz="900" b="1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Benjamin Chabot</a:t>
            </a:r>
            <a:endParaRPr sz="900" b="1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mo"/>
              <a:buChar char="-"/>
            </a:pPr>
            <a:r>
              <a:rPr lang="en" sz="900" b="1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Josiane Picard</a:t>
            </a:r>
            <a:endParaRPr sz="900" b="1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mo"/>
              <a:buChar char="-"/>
            </a:pPr>
            <a:r>
              <a:rPr lang="en" sz="900" b="1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Daphné Bertrand-Dubois</a:t>
            </a:r>
            <a:endParaRPr sz="900" b="1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lt1"/>
              </a:solidFill>
            </a:endParaRPr>
          </a:p>
        </p:txBody>
      </p:sp>
      <p:sp>
        <p:nvSpPr>
          <p:cNvPr id="37" name="Google Shape;377;p68">
            <a:extLst>
              <a:ext uri="{FF2B5EF4-FFF2-40B4-BE49-F238E27FC236}">
                <a16:creationId xmlns:a16="http://schemas.microsoft.com/office/drawing/2014/main" id="{C075DEC7-98BA-B942-951F-3E3A4BB924C2}"/>
              </a:ext>
            </a:extLst>
          </p:cNvPr>
          <p:cNvSpPr txBox="1"/>
          <p:nvPr/>
        </p:nvSpPr>
        <p:spPr>
          <a:xfrm>
            <a:off x="3031600" y="545800"/>
            <a:ext cx="5528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Co-construction</a:t>
            </a:r>
            <a:r>
              <a:rPr lang="en" sz="700">
                <a:solidFill>
                  <a:schemeClr val="dk1"/>
                </a:solidFill>
              </a:rPr>
              <a:t> </a:t>
            </a:r>
            <a:r>
              <a:rPr lang="en">
                <a:solidFill>
                  <a:srgbClr val="150094"/>
                </a:solidFill>
                <a:latin typeface="Arimo"/>
                <a:ea typeface="Arimo"/>
                <a:cs typeface="Arimo"/>
                <a:sym typeface="Arimo"/>
              </a:rPr>
              <a:t>      </a:t>
            </a:r>
            <a:r>
              <a:rPr lang="en" sz="1400" b="0" i="0" u="none" strike="noStrike" cap="none">
                <a:solidFill>
                  <a:srgbClr val="150094"/>
                </a:solidFill>
                <a:latin typeface="Arimo"/>
                <a:ea typeface="Arimo"/>
                <a:cs typeface="Arimo"/>
                <a:sym typeface="Arimo"/>
              </a:rPr>
              <a:t>Intervention     </a:t>
            </a:r>
            <a:r>
              <a:rPr lang="en" sz="1400" b="0" i="0" u="none" strike="noStrike" cap="none">
                <a:solidFill>
                  <a:srgbClr val="5D46EB"/>
                </a:solidFill>
                <a:latin typeface="Arimo"/>
                <a:ea typeface="Arimo"/>
                <a:cs typeface="Arimo"/>
                <a:sym typeface="Arimo"/>
              </a:rPr>
              <a:t>Communauté</a:t>
            </a:r>
            <a:endParaRPr sz="700"/>
          </a:p>
        </p:txBody>
      </p:sp>
      <p:sp>
        <p:nvSpPr>
          <p:cNvPr id="38" name="Google Shape;378;p68">
            <a:extLst>
              <a:ext uri="{FF2B5EF4-FFF2-40B4-BE49-F238E27FC236}">
                <a16:creationId xmlns:a16="http://schemas.microsoft.com/office/drawing/2014/main" id="{DD4A0864-57D1-544A-93D3-F6C5789BEC71}"/>
              </a:ext>
            </a:extLst>
          </p:cNvPr>
          <p:cNvSpPr txBox="1"/>
          <p:nvPr/>
        </p:nvSpPr>
        <p:spPr>
          <a:xfrm>
            <a:off x="2043547" y="2543175"/>
            <a:ext cx="51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Camille</a:t>
            </a:r>
            <a:endParaRPr sz="700"/>
          </a:p>
        </p:txBody>
      </p:sp>
      <p:sp>
        <p:nvSpPr>
          <p:cNvPr id="39" name="Google Shape;379;p68">
            <a:extLst>
              <a:ext uri="{FF2B5EF4-FFF2-40B4-BE49-F238E27FC236}">
                <a16:creationId xmlns:a16="http://schemas.microsoft.com/office/drawing/2014/main" id="{D986DEDF-C7A1-0944-823F-4A5E1736C910}"/>
              </a:ext>
            </a:extLst>
          </p:cNvPr>
          <p:cNvSpPr txBox="1"/>
          <p:nvPr/>
        </p:nvSpPr>
        <p:spPr>
          <a:xfrm>
            <a:off x="2533092" y="2859078"/>
            <a:ext cx="40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Daphné</a:t>
            </a:r>
            <a:endParaRPr sz="700"/>
          </a:p>
        </p:txBody>
      </p:sp>
      <p:sp>
        <p:nvSpPr>
          <p:cNvPr id="40" name="Google Shape;380;p68">
            <a:extLst>
              <a:ext uri="{FF2B5EF4-FFF2-40B4-BE49-F238E27FC236}">
                <a16:creationId xmlns:a16="http://schemas.microsoft.com/office/drawing/2014/main" id="{66BACF71-EFFE-374C-8346-16E6A9005C9B}"/>
              </a:ext>
            </a:extLst>
          </p:cNvPr>
          <p:cNvSpPr txBox="1"/>
          <p:nvPr/>
        </p:nvSpPr>
        <p:spPr>
          <a:xfrm>
            <a:off x="2530180" y="2236048"/>
            <a:ext cx="6354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Emmanuelle</a:t>
            </a:r>
            <a:endParaRPr sz="700"/>
          </a:p>
        </p:txBody>
      </p:sp>
      <p:sp>
        <p:nvSpPr>
          <p:cNvPr id="41" name="Google Shape;381;p68">
            <a:extLst>
              <a:ext uri="{FF2B5EF4-FFF2-40B4-BE49-F238E27FC236}">
                <a16:creationId xmlns:a16="http://schemas.microsoft.com/office/drawing/2014/main" id="{5BF8F3D5-E70F-384A-853E-C41728E8FA29}"/>
              </a:ext>
            </a:extLst>
          </p:cNvPr>
          <p:cNvSpPr txBox="1"/>
          <p:nvPr/>
        </p:nvSpPr>
        <p:spPr>
          <a:xfrm>
            <a:off x="3377394" y="3079381"/>
            <a:ext cx="406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Philippe</a:t>
            </a:r>
            <a:endParaRPr sz="700"/>
          </a:p>
        </p:txBody>
      </p:sp>
      <p:sp>
        <p:nvSpPr>
          <p:cNvPr id="42" name="Google Shape;382;p68">
            <a:extLst>
              <a:ext uri="{FF2B5EF4-FFF2-40B4-BE49-F238E27FC236}">
                <a16:creationId xmlns:a16="http://schemas.microsoft.com/office/drawing/2014/main" id="{B1727C86-79FC-2B4A-9DF3-DB2389487401}"/>
              </a:ext>
            </a:extLst>
          </p:cNvPr>
          <p:cNvSpPr txBox="1"/>
          <p:nvPr/>
        </p:nvSpPr>
        <p:spPr>
          <a:xfrm>
            <a:off x="3496860" y="2573197"/>
            <a:ext cx="387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Samuel</a:t>
            </a:r>
            <a:endParaRPr sz="700"/>
          </a:p>
        </p:txBody>
      </p:sp>
      <p:pic>
        <p:nvPicPr>
          <p:cNvPr id="43" name="Google Shape;383;p68">
            <a:extLst>
              <a:ext uri="{FF2B5EF4-FFF2-40B4-BE49-F238E27FC236}">
                <a16:creationId xmlns:a16="http://schemas.microsoft.com/office/drawing/2014/main" id="{08068003-7C4F-3E4F-8559-748D371BDB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14366">
            <a:off x="2649267" y="2450470"/>
            <a:ext cx="397174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384;p68">
            <a:extLst>
              <a:ext uri="{FF2B5EF4-FFF2-40B4-BE49-F238E27FC236}">
                <a16:creationId xmlns:a16="http://schemas.microsoft.com/office/drawing/2014/main" id="{CD59CC2D-9866-4145-9131-DA902D965C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860279">
            <a:off x="3503051" y="2200714"/>
            <a:ext cx="397174" cy="43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385;p68">
            <a:extLst>
              <a:ext uri="{FF2B5EF4-FFF2-40B4-BE49-F238E27FC236}">
                <a16:creationId xmlns:a16="http://schemas.microsoft.com/office/drawing/2014/main" id="{A345736A-0CAB-0C49-B13E-771A953202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37465">
            <a:off x="3329187" y="2719357"/>
            <a:ext cx="397175" cy="43466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386;p68">
            <a:extLst>
              <a:ext uri="{FF2B5EF4-FFF2-40B4-BE49-F238E27FC236}">
                <a16:creationId xmlns:a16="http://schemas.microsoft.com/office/drawing/2014/main" id="{4F0997D6-8E45-FD4C-8986-5BE77E061971}"/>
              </a:ext>
            </a:extLst>
          </p:cNvPr>
          <p:cNvSpPr txBox="1"/>
          <p:nvPr/>
        </p:nvSpPr>
        <p:spPr>
          <a:xfrm>
            <a:off x="2796572" y="1270550"/>
            <a:ext cx="4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Éloïse</a:t>
            </a:r>
            <a:endParaRPr sz="700"/>
          </a:p>
        </p:txBody>
      </p:sp>
      <p:sp>
        <p:nvSpPr>
          <p:cNvPr id="47" name="Google Shape;387;p68">
            <a:extLst>
              <a:ext uri="{FF2B5EF4-FFF2-40B4-BE49-F238E27FC236}">
                <a16:creationId xmlns:a16="http://schemas.microsoft.com/office/drawing/2014/main" id="{FEC0E2FC-08C8-0044-ADB5-D085EF728036}"/>
              </a:ext>
            </a:extLst>
          </p:cNvPr>
          <p:cNvSpPr txBox="1"/>
          <p:nvPr/>
        </p:nvSpPr>
        <p:spPr>
          <a:xfrm>
            <a:off x="3826828" y="3421000"/>
            <a:ext cx="5514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Josiane</a:t>
            </a:r>
            <a:endParaRPr sz="700"/>
          </a:p>
        </p:txBody>
      </p:sp>
      <p:sp>
        <p:nvSpPr>
          <p:cNvPr id="48" name="Google Shape;388;p68">
            <a:extLst>
              <a:ext uri="{FF2B5EF4-FFF2-40B4-BE49-F238E27FC236}">
                <a16:creationId xmlns:a16="http://schemas.microsoft.com/office/drawing/2014/main" id="{8B39F253-5C1D-854E-A97A-D38FD1B1A05C}"/>
              </a:ext>
            </a:extLst>
          </p:cNvPr>
          <p:cNvSpPr txBox="1"/>
          <p:nvPr/>
        </p:nvSpPr>
        <p:spPr>
          <a:xfrm>
            <a:off x="4374207" y="2773670"/>
            <a:ext cx="3813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Vincent</a:t>
            </a:r>
            <a:endParaRPr sz="700"/>
          </a:p>
        </p:txBody>
      </p:sp>
      <p:sp>
        <p:nvSpPr>
          <p:cNvPr id="49" name="Google Shape;389;p68">
            <a:extLst>
              <a:ext uri="{FF2B5EF4-FFF2-40B4-BE49-F238E27FC236}">
                <a16:creationId xmlns:a16="http://schemas.microsoft.com/office/drawing/2014/main" id="{E7E2F09D-A376-5146-8982-B5FAC4C559D9}"/>
              </a:ext>
            </a:extLst>
          </p:cNvPr>
          <p:cNvSpPr txBox="1"/>
          <p:nvPr/>
        </p:nvSpPr>
        <p:spPr>
          <a:xfrm>
            <a:off x="3566301" y="1538200"/>
            <a:ext cx="521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Floren</a:t>
            </a:r>
            <a:r>
              <a:rPr lang="en" sz="900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c</a:t>
            </a: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endParaRPr sz="700"/>
          </a:p>
        </p:txBody>
      </p:sp>
      <p:sp>
        <p:nvSpPr>
          <p:cNvPr id="50" name="Google Shape;390;p68">
            <a:extLst>
              <a:ext uri="{FF2B5EF4-FFF2-40B4-BE49-F238E27FC236}">
                <a16:creationId xmlns:a16="http://schemas.microsoft.com/office/drawing/2014/main" id="{F77C116B-B84D-B449-B29F-26A2C529E6D7}"/>
              </a:ext>
            </a:extLst>
          </p:cNvPr>
          <p:cNvSpPr txBox="1"/>
          <p:nvPr/>
        </p:nvSpPr>
        <p:spPr>
          <a:xfrm>
            <a:off x="4224635" y="2038271"/>
            <a:ext cx="30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Sahar</a:t>
            </a:r>
            <a:endParaRPr sz="700"/>
          </a:p>
        </p:txBody>
      </p:sp>
      <p:pic>
        <p:nvPicPr>
          <p:cNvPr id="51" name="Google Shape;391;p68">
            <a:extLst>
              <a:ext uri="{FF2B5EF4-FFF2-40B4-BE49-F238E27FC236}">
                <a16:creationId xmlns:a16="http://schemas.microsoft.com/office/drawing/2014/main" id="{BB99DDEE-65E4-3C49-8165-F7EEB63197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713478">
            <a:off x="2867115" y="976666"/>
            <a:ext cx="397174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92;p68">
            <a:extLst>
              <a:ext uri="{FF2B5EF4-FFF2-40B4-BE49-F238E27FC236}">
                <a16:creationId xmlns:a16="http://schemas.microsoft.com/office/drawing/2014/main" id="{E43D3224-967A-6948-A7B6-A2C78EED67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6428">
            <a:off x="3637559" y="1129601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393;p68">
            <a:extLst>
              <a:ext uri="{FF2B5EF4-FFF2-40B4-BE49-F238E27FC236}">
                <a16:creationId xmlns:a16="http://schemas.microsoft.com/office/drawing/2014/main" id="{CFDEA19C-036E-A34E-9188-AD8C0536BE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10815">
            <a:off x="4122749" y="1715071"/>
            <a:ext cx="397175" cy="43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394;p68">
            <a:extLst>
              <a:ext uri="{FF2B5EF4-FFF2-40B4-BE49-F238E27FC236}">
                <a16:creationId xmlns:a16="http://schemas.microsoft.com/office/drawing/2014/main" id="{15BC415E-D911-C64E-9BF5-092700FA91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6428">
            <a:off x="4178559" y="2499506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95;p68">
            <a:extLst>
              <a:ext uri="{FF2B5EF4-FFF2-40B4-BE49-F238E27FC236}">
                <a16:creationId xmlns:a16="http://schemas.microsoft.com/office/drawing/2014/main" id="{D9E78420-FB6E-0448-ABEB-858F09D428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868577">
            <a:off x="3983706" y="3061439"/>
            <a:ext cx="397174" cy="43466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396;p68">
            <a:extLst>
              <a:ext uri="{FF2B5EF4-FFF2-40B4-BE49-F238E27FC236}">
                <a16:creationId xmlns:a16="http://schemas.microsoft.com/office/drawing/2014/main" id="{EB56CAAF-43E4-E944-9C4E-8E3848B4AD28}"/>
              </a:ext>
            </a:extLst>
          </p:cNvPr>
          <p:cNvSpPr txBox="1"/>
          <p:nvPr/>
        </p:nvSpPr>
        <p:spPr>
          <a:xfrm>
            <a:off x="4764948" y="2236050"/>
            <a:ext cx="6354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Benjamin</a:t>
            </a:r>
            <a:endParaRPr sz="700"/>
          </a:p>
        </p:txBody>
      </p:sp>
      <p:sp>
        <p:nvSpPr>
          <p:cNvPr id="57" name="Google Shape;397;p68">
            <a:extLst>
              <a:ext uri="{FF2B5EF4-FFF2-40B4-BE49-F238E27FC236}">
                <a16:creationId xmlns:a16="http://schemas.microsoft.com/office/drawing/2014/main" id="{84B1014B-3CD5-2B40-AA35-7E31C7648323}"/>
              </a:ext>
            </a:extLst>
          </p:cNvPr>
          <p:cNvSpPr txBox="1"/>
          <p:nvPr/>
        </p:nvSpPr>
        <p:spPr>
          <a:xfrm>
            <a:off x="7007501" y="3476475"/>
            <a:ext cx="5883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Sandrine</a:t>
            </a:r>
            <a:endParaRPr sz="700"/>
          </a:p>
        </p:txBody>
      </p:sp>
      <p:sp>
        <p:nvSpPr>
          <p:cNvPr id="58" name="Google Shape;398;p68">
            <a:extLst>
              <a:ext uri="{FF2B5EF4-FFF2-40B4-BE49-F238E27FC236}">
                <a16:creationId xmlns:a16="http://schemas.microsoft.com/office/drawing/2014/main" id="{2FC35F0D-0EF6-944C-8C87-68D2067E1891}"/>
              </a:ext>
            </a:extLst>
          </p:cNvPr>
          <p:cNvSpPr txBox="1"/>
          <p:nvPr/>
        </p:nvSpPr>
        <p:spPr>
          <a:xfrm>
            <a:off x="4884049" y="1547625"/>
            <a:ext cx="521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Gabrielle</a:t>
            </a:r>
            <a:endParaRPr sz="700"/>
          </a:p>
        </p:txBody>
      </p:sp>
      <p:sp>
        <p:nvSpPr>
          <p:cNvPr id="59" name="Google Shape;399;p68">
            <a:extLst>
              <a:ext uri="{FF2B5EF4-FFF2-40B4-BE49-F238E27FC236}">
                <a16:creationId xmlns:a16="http://schemas.microsoft.com/office/drawing/2014/main" id="{918A989B-1AC1-8A41-B234-6325A488B5D1}"/>
              </a:ext>
            </a:extLst>
          </p:cNvPr>
          <p:cNvSpPr txBox="1"/>
          <p:nvPr/>
        </p:nvSpPr>
        <p:spPr>
          <a:xfrm>
            <a:off x="4970902" y="3250200"/>
            <a:ext cx="5883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Fabrice</a:t>
            </a:r>
            <a:endParaRPr sz="700"/>
          </a:p>
        </p:txBody>
      </p:sp>
      <p:sp>
        <p:nvSpPr>
          <p:cNvPr id="60" name="Google Shape;400;p68">
            <a:extLst>
              <a:ext uri="{FF2B5EF4-FFF2-40B4-BE49-F238E27FC236}">
                <a16:creationId xmlns:a16="http://schemas.microsoft.com/office/drawing/2014/main" id="{324A7D8A-1A77-4A46-ABB9-BD43EC39FF66}"/>
              </a:ext>
            </a:extLst>
          </p:cNvPr>
          <p:cNvSpPr txBox="1"/>
          <p:nvPr/>
        </p:nvSpPr>
        <p:spPr>
          <a:xfrm>
            <a:off x="6126361" y="3220251"/>
            <a:ext cx="51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Stéphanie</a:t>
            </a:r>
            <a:endParaRPr sz="700"/>
          </a:p>
        </p:txBody>
      </p:sp>
      <p:sp>
        <p:nvSpPr>
          <p:cNvPr id="61" name="Google Shape;401;p68">
            <a:extLst>
              <a:ext uri="{FF2B5EF4-FFF2-40B4-BE49-F238E27FC236}">
                <a16:creationId xmlns:a16="http://schemas.microsoft.com/office/drawing/2014/main" id="{1001BA8A-9CEA-1843-ACEB-59096941A0C9}"/>
              </a:ext>
            </a:extLst>
          </p:cNvPr>
          <p:cNvSpPr txBox="1"/>
          <p:nvPr/>
        </p:nvSpPr>
        <p:spPr>
          <a:xfrm>
            <a:off x="5615205" y="2694999"/>
            <a:ext cx="267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Anne</a:t>
            </a:r>
            <a:endParaRPr sz="700"/>
          </a:p>
        </p:txBody>
      </p:sp>
      <p:sp>
        <p:nvSpPr>
          <p:cNvPr id="62" name="Google Shape;402;p68">
            <a:extLst>
              <a:ext uri="{FF2B5EF4-FFF2-40B4-BE49-F238E27FC236}">
                <a16:creationId xmlns:a16="http://schemas.microsoft.com/office/drawing/2014/main" id="{FB147517-85D6-FB4D-B857-ADB5C3117092}"/>
              </a:ext>
            </a:extLst>
          </p:cNvPr>
          <p:cNvSpPr txBox="1"/>
          <p:nvPr/>
        </p:nvSpPr>
        <p:spPr>
          <a:xfrm>
            <a:off x="4613721" y="1085113"/>
            <a:ext cx="501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Laurie</a:t>
            </a:r>
            <a:endParaRPr sz="700"/>
          </a:p>
        </p:txBody>
      </p:sp>
      <p:sp>
        <p:nvSpPr>
          <p:cNvPr id="63" name="Google Shape;403;p68">
            <a:extLst>
              <a:ext uri="{FF2B5EF4-FFF2-40B4-BE49-F238E27FC236}">
                <a16:creationId xmlns:a16="http://schemas.microsoft.com/office/drawing/2014/main" id="{2B12AA5D-5B02-4540-9C72-F0827874E9C3}"/>
              </a:ext>
            </a:extLst>
          </p:cNvPr>
          <p:cNvSpPr txBox="1"/>
          <p:nvPr/>
        </p:nvSpPr>
        <p:spPr>
          <a:xfrm>
            <a:off x="6316630" y="1013100"/>
            <a:ext cx="461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Sheila</a:t>
            </a:r>
            <a:endParaRPr sz="700"/>
          </a:p>
        </p:txBody>
      </p:sp>
      <p:sp>
        <p:nvSpPr>
          <p:cNvPr id="64" name="Google Shape;404;p68">
            <a:extLst>
              <a:ext uri="{FF2B5EF4-FFF2-40B4-BE49-F238E27FC236}">
                <a16:creationId xmlns:a16="http://schemas.microsoft.com/office/drawing/2014/main" id="{B2666DC8-149A-3F4E-A76F-BAF3C106E590}"/>
              </a:ext>
            </a:extLst>
          </p:cNvPr>
          <p:cNvSpPr txBox="1"/>
          <p:nvPr/>
        </p:nvSpPr>
        <p:spPr>
          <a:xfrm>
            <a:off x="5924701" y="1675250"/>
            <a:ext cx="4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Aimé</a:t>
            </a:r>
            <a:endParaRPr sz="700"/>
          </a:p>
        </p:txBody>
      </p:sp>
      <p:sp>
        <p:nvSpPr>
          <p:cNvPr id="65" name="Google Shape;405;p68">
            <a:extLst>
              <a:ext uri="{FF2B5EF4-FFF2-40B4-BE49-F238E27FC236}">
                <a16:creationId xmlns:a16="http://schemas.microsoft.com/office/drawing/2014/main" id="{0F9AFF96-7694-C349-8410-FCDE4A2B889D}"/>
              </a:ext>
            </a:extLst>
          </p:cNvPr>
          <p:cNvSpPr txBox="1"/>
          <p:nvPr/>
        </p:nvSpPr>
        <p:spPr>
          <a:xfrm>
            <a:off x="8274975" y="3305659"/>
            <a:ext cx="285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Maria</a:t>
            </a:r>
            <a:endParaRPr sz="700"/>
          </a:p>
        </p:txBody>
      </p:sp>
      <p:sp>
        <p:nvSpPr>
          <p:cNvPr id="66" name="Google Shape;406;p68">
            <a:extLst>
              <a:ext uri="{FF2B5EF4-FFF2-40B4-BE49-F238E27FC236}">
                <a16:creationId xmlns:a16="http://schemas.microsoft.com/office/drawing/2014/main" id="{E65334D9-13B5-AB4A-AFB1-6B7C08BA9EE3}"/>
              </a:ext>
            </a:extLst>
          </p:cNvPr>
          <p:cNvSpPr txBox="1"/>
          <p:nvPr/>
        </p:nvSpPr>
        <p:spPr>
          <a:xfrm>
            <a:off x="6859996" y="1633050"/>
            <a:ext cx="461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Cyana</a:t>
            </a:r>
            <a:endParaRPr sz="700"/>
          </a:p>
        </p:txBody>
      </p:sp>
      <p:sp>
        <p:nvSpPr>
          <p:cNvPr id="67" name="Google Shape;407;p68">
            <a:extLst>
              <a:ext uri="{FF2B5EF4-FFF2-40B4-BE49-F238E27FC236}">
                <a16:creationId xmlns:a16="http://schemas.microsoft.com/office/drawing/2014/main" id="{C5526D8D-F9AB-174C-8E71-9ACCC5AB2DDE}"/>
              </a:ext>
            </a:extLst>
          </p:cNvPr>
          <p:cNvSpPr txBox="1"/>
          <p:nvPr/>
        </p:nvSpPr>
        <p:spPr>
          <a:xfrm>
            <a:off x="7969198" y="1538200"/>
            <a:ext cx="501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Arianne</a:t>
            </a:r>
            <a:endParaRPr sz="700"/>
          </a:p>
        </p:txBody>
      </p:sp>
      <p:sp>
        <p:nvSpPr>
          <p:cNvPr id="68" name="Google Shape;408;p68">
            <a:extLst>
              <a:ext uri="{FF2B5EF4-FFF2-40B4-BE49-F238E27FC236}">
                <a16:creationId xmlns:a16="http://schemas.microsoft.com/office/drawing/2014/main" id="{59D632B2-4238-824D-ABF8-584280226D30}"/>
              </a:ext>
            </a:extLst>
          </p:cNvPr>
          <p:cNvSpPr txBox="1"/>
          <p:nvPr/>
        </p:nvSpPr>
        <p:spPr>
          <a:xfrm>
            <a:off x="7366647" y="2822700"/>
            <a:ext cx="697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Véronique</a:t>
            </a:r>
            <a:endParaRPr sz="700"/>
          </a:p>
        </p:txBody>
      </p:sp>
      <p:sp>
        <p:nvSpPr>
          <p:cNvPr id="69" name="Google Shape;409;p68">
            <a:extLst>
              <a:ext uri="{FF2B5EF4-FFF2-40B4-BE49-F238E27FC236}">
                <a16:creationId xmlns:a16="http://schemas.microsoft.com/office/drawing/2014/main" id="{0C18F517-5496-2A44-AD52-D73C25EF974F}"/>
              </a:ext>
            </a:extLst>
          </p:cNvPr>
          <p:cNvSpPr txBox="1"/>
          <p:nvPr/>
        </p:nvSpPr>
        <p:spPr>
          <a:xfrm>
            <a:off x="8058000" y="2286950"/>
            <a:ext cx="697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Anastasia</a:t>
            </a:r>
            <a:endParaRPr sz="700"/>
          </a:p>
        </p:txBody>
      </p:sp>
      <p:sp>
        <p:nvSpPr>
          <p:cNvPr id="70" name="Google Shape;410;p68">
            <a:extLst>
              <a:ext uri="{FF2B5EF4-FFF2-40B4-BE49-F238E27FC236}">
                <a16:creationId xmlns:a16="http://schemas.microsoft.com/office/drawing/2014/main" id="{FB5802DF-1439-884D-B26C-3FE8EB6A9A76}"/>
              </a:ext>
            </a:extLst>
          </p:cNvPr>
          <p:cNvSpPr txBox="1"/>
          <p:nvPr/>
        </p:nvSpPr>
        <p:spPr>
          <a:xfrm>
            <a:off x="6538071" y="2372360"/>
            <a:ext cx="451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Bérénice</a:t>
            </a:r>
            <a:endParaRPr sz="700"/>
          </a:p>
        </p:txBody>
      </p:sp>
      <p:sp>
        <p:nvSpPr>
          <p:cNvPr id="71" name="Google Shape;411;p68">
            <a:extLst>
              <a:ext uri="{FF2B5EF4-FFF2-40B4-BE49-F238E27FC236}">
                <a16:creationId xmlns:a16="http://schemas.microsoft.com/office/drawing/2014/main" id="{DE9899F4-7144-F441-AA50-BCB3DCDB47FE}"/>
              </a:ext>
            </a:extLst>
          </p:cNvPr>
          <p:cNvSpPr txBox="1"/>
          <p:nvPr/>
        </p:nvSpPr>
        <p:spPr>
          <a:xfrm>
            <a:off x="7619125" y="729300"/>
            <a:ext cx="7734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1250"/>
                </a:solidFill>
                <a:latin typeface="Arimo"/>
                <a:ea typeface="Arimo"/>
                <a:cs typeface="Arimo"/>
                <a:sym typeface="Arimo"/>
              </a:rPr>
              <a:t>Marie-Anne</a:t>
            </a:r>
            <a:endParaRPr sz="700"/>
          </a:p>
        </p:txBody>
      </p:sp>
      <p:pic>
        <p:nvPicPr>
          <p:cNvPr id="72" name="Google Shape;412;p68">
            <a:extLst>
              <a:ext uri="{FF2B5EF4-FFF2-40B4-BE49-F238E27FC236}">
                <a16:creationId xmlns:a16="http://schemas.microsoft.com/office/drawing/2014/main" id="{3BADFEA3-A6B1-924E-B9CD-6C304DB203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6428">
            <a:off x="4469104" y="846715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413;p68">
            <a:extLst>
              <a:ext uri="{FF2B5EF4-FFF2-40B4-BE49-F238E27FC236}">
                <a16:creationId xmlns:a16="http://schemas.microsoft.com/office/drawing/2014/main" id="{D4FBBE6B-10A2-454D-AC7A-57047BEAF9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68511">
            <a:off x="4799808" y="1254842"/>
            <a:ext cx="397174" cy="43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414;p68">
            <a:extLst>
              <a:ext uri="{FF2B5EF4-FFF2-40B4-BE49-F238E27FC236}">
                <a16:creationId xmlns:a16="http://schemas.microsoft.com/office/drawing/2014/main" id="{5E7BC91C-6DE6-F44E-BEE9-F0043B6607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979432">
            <a:off x="5109033" y="1926345"/>
            <a:ext cx="397174" cy="43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415;p68">
            <a:extLst>
              <a:ext uri="{FF2B5EF4-FFF2-40B4-BE49-F238E27FC236}">
                <a16:creationId xmlns:a16="http://schemas.microsoft.com/office/drawing/2014/main" id="{479705E9-F6D2-DB43-9EEE-52EB60DC2C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348967">
            <a:off x="5252865" y="2948018"/>
            <a:ext cx="397174" cy="43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416;p68">
            <a:extLst>
              <a:ext uri="{FF2B5EF4-FFF2-40B4-BE49-F238E27FC236}">
                <a16:creationId xmlns:a16="http://schemas.microsoft.com/office/drawing/2014/main" id="{532AB6BF-E6DB-C142-8E9B-80E057F62F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6428">
            <a:off x="5489438" y="2384441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417;p68">
            <a:extLst>
              <a:ext uri="{FF2B5EF4-FFF2-40B4-BE49-F238E27FC236}">
                <a16:creationId xmlns:a16="http://schemas.microsoft.com/office/drawing/2014/main" id="{FFDEA16E-115C-6840-9829-087686F488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6428">
            <a:off x="5703202" y="1387064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418;p68">
            <a:extLst>
              <a:ext uri="{FF2B5EF4-FFF2-40B4-BE49-F238E27FC236}">
                <a16:creationId xmlns:a16="http://schemas.microsoft.com/office/drawing/2014/main" id="{22F9AED0-8A0C-0A4C-9CB4-CA502CB39D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159814">
            <a:off x="6458686" y="715569"/>
            <a:ext cx="397175" cy="43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419;p68">
            <a:extLst>
              <a:ext uri="{FF2B5EF4-FFF2-40B4-BE49-F238E27FC236}">
                <a16:creationId xmlns:a16="http://schemas.microsoft.com/office/drawing/2014/main" id="{E2F52E7F-99D9-EA41-9923-8738F31EAD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6428">
            <a:off x="6616666" y="1349452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420;p68">
            <a:extLst>
              <a:ext uri="{FF2B5EF4-FFF2-40B4-BE49-F238E27FC236}">
                <a16:creationId xmlns:a16="http://schemas.microsoft.com/office/drawing/2014/main" id="{80DC1617-E465-5742-A994-BF195FB692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25743">
            <a:off x="6590049" y="2020330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421;p68">
            <a:extLst>
              <a:ext uri="{FF2B5EF4-FFF2-40B4-BE49-F238E27FC236}">
                <a16:creationId xmlns:a16="http://schemas.microsoft.com/office/drawing/2014/main" id="{127972D3-0DAC-334B-843D-8D836771BD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761714">
            <a:off x="6449063" y="2901013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422;p68">
            <a:extLst>
              <a:ext uri="{FF2B5EF4-FFF2-40B4-BE49-F238E27FC236}">
                <a16:creationId xmlns:a16="http://schemas.microsoft.com/office/drawing/2014/main" id="{F87484DF-9905-634E-BAB6-91AC40B6E4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819138">
            <a:off x="7090087" y="3124558"/>
            <a:ext cx="397174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423;p68">
            <a:extLst>
              <a:ext uri="{FF2B5EF4-FFF2-40B4-BE49-F238E27FC236}">
                <a16:creationId xmlns:a16="http://schemas.microsoft.com/office/drawing/2014/main" id="{EF40026A-62ED-CF48-89D2-016F09C646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6428">
            <a:off x="8093354" y="3024615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424;p68">
            <a:extLst>
              <a:ext uri="{FF2B5EF4-FFF2-40B4-BE49-F238E27FC236}">
                <a16:creationId xmlns:a16="http://schemas.microsoft.com/office/drawing/2014/main" id="{B7940665-5CAC-8943-89F9-A99B447323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781412">
            <a:off x="7338572" y="2457206"/>
            <a:ext cx="397174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425;p68">
            <a:extLst>
              <a:ext uri="{FF2B5EF4-FFF2-40B4-BE49-F238E27FC236}">
                <a16:creationId xmlns:a16="http://schemas.microsoft.com/office/drawing/2014/main" id="{2E26DD24-1D22-7649-AE40-8827C8A7B4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356746">
            <a:off x="8383451" y="1995245"/>
            <a:ext cx="397174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426;p68">
            <a:extLst>
              <a:ext uri="{FF2B5EF4-FFF2-40B4-BE49-F238E27FC236}">
                <a16:creationId xmlns:a16="http://schemas.microsoft.com/office/drawing/2014/main" id="{1FF5DBA5-A0FB-AD4B-9A2D-696CF262B1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6428">
            <a:off x="7731059" y="1266646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427;p68">
            <a:extLst>
              <a:ext uri="{FF2B5EF4-FFF2-40B4-BE49-F238E27FC236}">
                <a16:creationId xmlns:a16="http://schemas.microsoft.com/office/drawing/2014/main" id="{EA42169C-BC96-3845-BC50-8F69123F43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6428">
            <a:off x="7428633" y="435979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428;p68">
            <a:extLst>
              <a:ext uri="{FF2B5EF4-FFF2-40B4-BE49-F238E27FC236}">
                <a16:creationId xmlns:a16="http://schemas.microsoft.com/office/drawing/2014/main" id="{11B0C6E1-C0AA-8F49-BEB1-43DA561917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6428">
            <a:off x="1989402" y="2200727"/>
            <a:ext cx="397175" cy="43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429;p68">
            <a:extLst>
              <a:ext uri="{FF2B5EF4-FFF2-40B4-BE49-F238E27FC236}">
                <a16:creationId xmlns:a16="http://schemas.microsoft.com/office/drawing/2014/main" id="{2B069AAE-469B-4C4C-A25E-81EF3AA2F0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162" t="7523" r="9761" b="5300"/>
          <a:stretch/>
        </p:blipFill>
        <p:spPr>
          <a:xfrm>
            <a:off x="0" y="51875"/>
            <a:ext cx="1460925" cy="15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430;p68">
            <a:extLst>
              <a:ext uri="{FF2B5EF4-FFF2-40B4-BE49-F238E27FC236}">
                <a16:creationId xmlns:a16="http://schemas.microsoft.com/office/drawing/2014/main" id="{4778A797-7BE7-644F-9589-4DAF6FD20186}"/>
              </a:ext>
            </a:extLst>
          </p:cNvPr>
          <p:cNvSpPr txBox="1"/>
          <p:nvPr/>
        </p:nvSpPr>
        <p:spPr>
          <a:xfrm>
            <a:off x="7416364" y="4936693"/>
            <a:ext cx="293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vo"/>
                <a:ea typeface="Ovo"/>
                <a:cs typeface="Ovo"/>
                <a:sym typeface="Ovo"/>
              </a:rPr>
              <a:t>info@projetintercom.ca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7" name="Google Shape;777;p90"/>
          <p:cNvCxnSpPr/>
          <p:nvPr/>
        </p:nvCxnSpPr>
        <p:spPr>
          <a:xfrm>
            <a:off x="3947925" y="1643925"/>
            <a:ext cx="9300" cy="3165600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78" name="Google Shape;778;p90"/>
          <p:cNvGrpSpPr/>
          <p:nvPr/>
        </p:nvGrpSpPr>
        <p:grpSpPr>
          <a:xfrm>
            <a:off x="404114" y="1774377"/>
            <a:ext cx="2699673" cy="1517927"/>
            <a:chOff x="0" y="1470438"/>
            <a:chExt cx="7199129" cy="4047805"/>
          </a:xfrm>
        </p:grpSpPr>
        <p:sp>
          <p:nvSpPr>
            <p:cNvPr id="779" name="Google Shape;779;p90"/>
            <p:cNvSpPr txBox="1"/>
            <p:nvPr/>
          </p:nvSpPr>
          <p:spPr>
            <a:xfrm>
              <a:off x="0" y="2497243"/>
              <a:ext cx="7199100" cy="30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Comprendre les impacts de la COVID-19 : relever ensemble les défis de santé mentale avec l’(auto)compassion</a:t>
              </a:r>
              <a:endParaRPr sz="700"/>
            </a:p>
          </p:txBody>
        </p:sp>
        <p:sp>
          <p:nvSpPr>
            <p:cNvPr id="780" name="Google Shape;780;p90"/>
            <p:cNvSpPr txBox="1"/>
            <p:nvPr/>
          </p:nvSpPr>
          <p:spPr>
            <a:xfrm>
              <a:off x="29" y="1470438"/>
              <a:ext cx="71991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>
                  <a:solidFill>
                    <a:srgbClr val="384DD8"/>
                  </a:solidFill>
                  <a:latin typeface="Ovo"/>
                  <a:ea typeface="Ovo"/>
                  <a:cs typeface="Ovo"/>
                  <a:sym typeface="Ovo"/>
                </a:rPr>
                <a:t>01</a:t>
              </a:r>
              <a:endParaRPr sz="2500"/>
            </a:p>
          </p:txBody>
        </p:sp>
      </p:grpSp>
      <p:grpSp>
        <p:nvGrpSpPr>
          <p:cNvPr id="781" name="Google Shape;781;p90"/>
          <p:cNvGrpSpPr/>
          <p:nvPr/>
        </p:nvGrpSpPr>
        <p:grpSpPr>
          <a:xfrm>
            <a:off x="404114" y="3388976"/>
            <a:ext cx="2699673" cy="1523745"/>
            <a:chOff x="0" y="845322"/>
            <a:chExt cx="7199129" cy="4063321"/>
          </a:xfrm>
        </p:grpSpPr>
        <p:sp>
          <p:nvSpPr>
            <p:cNvPr id="782" name="Google Shape;782;p90"/>
            <p:cNvSpPr txBox="1"/>
            <p:nvPr/>
          </p:nvSpPr>
          <p:spPr>
            <a:xfrm>
              <a:off x="0" y="1887643"/>
              <a:ext cx="7199100" cy="30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Comprendre les impacts de la COVID-19 : restaurer les points d’ancrage en s’inspirant des succès passés</a:t>
              </a:r>
              <a:endParaRPr sz="700"/>
            </a:p>
          </p:txBody>
        </p:sp>
        <p:sp>
          <p:nvSpPr>
            <p:cNvPr id="783" name="Google Shape;783;p90"/>
            <p:cNvSpPr txBox="1"/>
            <p:nvPr/>
          </p:nvSpPr>
          <p:spPr>
            <a:xfrm>
              <a:off x="29" y="845322"/>
              <a:ext cx="71991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>
                  <a:solidFill>
                    <a:srgbClr val="384DD8"/>
                  </a:solidFill>
                  <a:latin typeface="Ovo"/>
                  <a:ea typeface="Ovo"/>
                  <a:cs typeface="Ovo"/>
                  <a:sym typeface="Ovo"/>
                </a:rPr>
                <a:t>02</a:t>
              </a:r>
              <a:endParaRPr sz="2500"/>
            </a:p>
          </p:txBody>
        </p:sp>
      </p:grpSp>
      <p:sp>
        <p:nvSpPr>
          <p:cNvPr id="784" name="Google Shape;784;p90"/>
          <p:cNvSpPr txBox="1"/>
          <p:nvPr/>
        </p:nvSpPr>
        <p:spPr>
          <a:xfrm>
            <a:off x="7416364" y="4936693"/>
            <a:ext cx="293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vo"/>
                <a:ea typeface="Ovo"/>
                <a:cs typeface="Ovo"/>
                <a:sym typeface="Ovo"/>
              </a:rPr>
              <a:t>info@projetintercom.ca</a:t>
            </a:r>
            <a:endParaRPr sz="1200"/>
          </a:p>
        </p:txBody>
      </p:sp>
      <p:sp>
        <p:nvSpPr>
          <p:cNvPr id="785" name="Google Shape;785;p90"/>
          <p:cNvSpPr txBox="1"/>
          <p:nvPr/>
        </p:nvSpPr>
        <p:spPr>
          <a:xfrm>
            <a:off x="404130" y="230630"/>
            <a:ext cx="4462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Ovo"/>
                <a:ea typeface="Ovo"/>
                <a:cs typeface="Ovo"/>
                <a:sym typeface="Ovo"/>
              </a:rPr>
              <a:t>Tous nos projets</a:t>
            </a:r>
            <a:endParaRPr sz="3500" b="1"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786" name="Google Shape;786;p90"/>
          <p:cNvSpPr txBox="1"/>
          <p:nvPr/>
        </p:nvSpPr>
        <p:spPr>
          <a:xfrm>
            <a:off x="4571999" y="1058410"/>
            <a:ext cx="1757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0" u="none" strike="noStrike" cap="none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Ateliers</a:t>
            </a:r>
            <a:endParaRPr sz="2500"/>
          </a:p>
        </p:txBody>
      </p:sp>
      <p:grpSp>
        <p:nvGrpSpPr>
          <p:cNvPr id="787" name="Google Shape;787;p90"/>
          <p:cNvGrpSpPr/>
          <p:nvPr/>
        </p:nvGrpSpPr>
        <p:grpSpPr>
          <a:xfrm>
            <a:off x="4571999" y="1713578"/>
            <a:ext cx="2138626" cy="1201188"/>
            <a:chOff x="0" y="239407"/>
            <a:chExt cx="5703004" cy="3203168"/>
          </a:xfrm>
        </p:grpSpPr>
        <p:sp>
          <p:nvSpPr>
            <p:cNvPr id="788" name="Google Shape;788;p90"/>
            <p:cNvSpPr txBox="1"/>
            <p:nvPr/>
          </p:nvSpPr>
          <p:spPr>
            <a:xfrm>
              <a:off x="0" y="1209675"/>
              <a:ext cx="5703000" cy="22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Changement sociaux, identité et valeurs collectives</a:t>
              </a:r>
              <a:endParaRPr sz="700"/>
            </a:p>
          </p:txBody>
        </p:sp>
        <p:sp>
          <p:nvSpPr>
            <p:cNvPr id="789" name="Google Shape;789;p90"/>
            <p:cNvSpPr txBox="1"/>
            <p:nvPr/>
          </p:nvSpPr>
          <p:spPr>
            <a:xfrm>
              <a:off x="4" y="239407"/>
              <a:ext cx="57030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>
                  <a:solidFill>
                    <a:srgbClr val="384DD8"/>
                  </a:solidFill>
                  <a:latin typeface="Ovo"/>
                  <a:ea typeface="Ovo"/>
                  <a:cs typeface="Ovo"/>
                  <a:sym typeface="Ovo"/>
                </a:rPr>
                <a:t>01</a:t>
              </a:r>
              <a:endParaRPr sz="2500"/>
            </a:p>
          </p:txBody>
        </p:sp>
      </p:grpSp>
      <p:grpSp>
        <p:nvGrpSpPr>
          <p:cNvPr id="790" name="Google Shape;790;p90"/>
          <p:cNvGrpSpPr/>
          <p:nvPr/>
        </p:nvGrpSpPr>
        <p:grpSpPr>
          <a:xfrm>
            <a:off x="6710575" y="1713577"/>
            <a:ext cx="2138625" cy="1211631"/>
            <a:chOff x="0" y="239405"/>
            <a:chExt cx="5703000" cy="3231017"/>
          </a:xfrm>
        </p:grpSpPr>
        <p:sp>
          <p:nvSpPr>
            <p:cNvPr id="791" name="Google Shape;791;p90"/>
            <p:cNvSpPr txBox="1"/>
            <p:nvPr/>
          </p:nvSpPr>
          <p:spPr>
            <a:xfrm>
              <a:off x="0" y="1237522"/>
              <a:ext cx="5703000" cy="22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vo"/>
                  <a:ea typeface="Ovo"/>
                  <a:cs typeface="Ovo"/>
                  <a:sym typeface="Ovo"/>
                </a:rPr>
                <a:t>(Auto) compassion et bienveillance</a:t>
              </a:r>
              <a:endParaRPr sz="7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Ovo"/>
                <a:ea typeface="Ovo"/>
                <a:cs typeface="Ovo"/>
                <a:sym typeface="Ovo"/>
              </a:endParaRPr>
            </a:p>
          </p:txBody>
        </p:sp>
        <p:sp>
          <p:nvSpPr>
            <p:cNvPr id="792" name="Google Shape;792;p90"/>
            <p:cNvSpPr txBox="1"/>
            <p:nvPr/>
          </p:nvSpPr>
          <p:spPr>
            <a:xfrm>
              <a:off x="0" y="239405"/>
              <a:ext cx="57030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>
                  <a:solidFill>
                    <a:srgbClr val="384DD8"/>
                  </a:solidFill>
                  <a:latin typeface="Ovo"/>
                  <a:ea typeface="Ovo"/>
                  <a:cs typeface="Ovo"/>
                  <a:sym typeface="Ovo"/>
                </a:rPr>
                <a:t>02</a:t>
              </a:r>
              <a:endParaRPr sz="2500"/>
            </a:p>
          </p:txBody>
        </p:sp>
      </p:grpSp>
      <p:grpSp>
        <p:nvGrpSpPr>
          <p:cNvPr id="793" name="Google Shape;793;p90"/>
          <p:cNvGrpSpPr/>
          <p:nvPr/>
        </p:nvGrpSpPr>
        <p:grpSpPr>
          <a:xfrm>
            <a:off x="4571999" y="3017649"/>
            <a:ext cx="1943776" cy="907642"/>
            <a:chOff x="0" y="264366"/>
            <a:chExt cx="5183404" cy="2420377"/>
          </a:xfrm>
        </p:grpSpPr>
        <p:sp>
          <p:nvSpPr>
            <p:cNvPr id="794" name="Google Shape;794;p90"/>
            <p:cNvSpPr txBox="1"/>
            <p:nvPr/>
          </p:nvSpPr>
          <p:spPr>
            <a:xfrm>
              <a:off x="0" y="1239943"/>
              <a:ext cx="5183400" cy="144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vo"/>
                  <a:ea typeface="Ovo"/>
                  <a:cs typeface="Ovo"/>
                  <a:sym typeface="Ovo"/>
                </a:rPr>
                <a:t>Soutien et cohésion sociale </a:t>
              </a:r>
              <a:endParaRPr sz="700"/>
            </a:p>
          </p:txBody>
        </p:sp>
        <p:sp>
          <p:nvSpPr>
            <p:cNvPr id="795" name="Google Shape;795;p90"/>
            <p:cNvSpPr txBox="1"/>
            <p:nvPr/>
          </p:nvSpPr>
          <p:spPr>
            <a:xfrm>
              <a:off x="4" y="264366"/>
              <a:ext cx="51834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>
                  <a:solidFill>
                    <a:srgbClr val="384DD8"/>
                  </a:solidFill>
                  <a:latin typeface="Ovo"/>
                  <a:ea typeface="Ovo"/>
                  <a:cs typeface="Ovo"/>
                  <a:sym typeface="Ovo"/>
                </a:rPr>
                <a:t>03</a:t>
              </a:r>
              <a:endParaRPr sz="2500"/>
            </a:p>
          </p:txBody>
        </p:sp>
      </p:grpSp>
      <p:grpSp>
        <p:nvGrpSpPr>
          <p:cNvPr id="796" name="Google Shape;796;p90"/>
          <p:cNvGrpSpPr/>
          <p:nvPr/>
        </p:nvGrpSpPr>
        <p:grpSpPr>
          <a:xfrm>
            <a:off x="6710575" y="3044672"/>
            <a:ext cx="2138625" cy="446594"/>
            <a:chOff x="0" y="336426"/>
            <a:chExt cx="5703000" cy="1190917"/>
          </a:xfrm>
        </p:grpSpPr>
        <p:sp>
          <p:nvSpPr>
            <p:cNvPr id="797" name="Google Shape;797;p90"/>
            <p:cNvSpPr txBox="1"/>
            <p:nvPr/>
          </p:nvSpPr>
          <p:spPr>
            <a:xfrm>
              <a:off x="0" y="1239943"/>
              <a:ext cx="5703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/>
            </a:p>
          </p:txBody>
        </p:sp>
        <p:sp>
          <p:nvSpPr>
            <p:cNvPr id="798" name="Google Shape;798;p90"/>
            <p:cNvSpPr txBox="1"/>
            <p:nvPr/>
          </p:nvSpPr>
          <p:spPr>
            <a:xfrm>
              <a:off x="0" y="336426"/>
              <a:ext cx="57030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>
                  <a:solidFill>
                    <a:srgbClr val="384DD8"/>
                  </a:solidFill>
                  <a:latin typeface="Ovo"/>
                  <a:ea typeface="Ovo"/>
                  <a:cs typeface="Ovo"/>
                  <a:sym typeface="Ovo"/>
                </a:rPr>
                <a:t>04</a:t>
              </a:r>
              <a:endParaRPr sz="2500"/>
            </a:p>
          </p:txBody>
        </p:sp>
      </p:grpSp>
      <p:grpSp>
        <p:nvGrpSpPr>
          <p:cNvPr id="799" name="Google Shape;799;p90"/>
          <p:cNvGrpSpPr/>
          <p:nvPr/>
        </p:nvGrpSpPr>
        <p:grpSpPr>
          <a:xfrm>
            <a:off x="4571999" y="4035104"/>
            <a:ext cx="2138626" cy="875427"/>
            <a:chOff x="0" y="350271"/>
            <a:chExt cx="5703004" cy="2334472"/>
          </a:xfrm>
        </p:grpSpPr>
        <p:sp>
          <p:nvSpPr>
            <p:cNvPr id="800" name="Google Shape;800;p90"/>
            <p:cNvSpPr txBox="1"/>
            <p:nvPr/>
          </p:nvSpPr>
          <p:spPr>
            <a:xfrm>
              <a:off x="0" y="1239943"/>
              <a:ext cx="5703000" cy="144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Engagement et continuité</a:t>
              </a:r>
              <a:endParaRPr sz="700"/>
            </a:p>
          </p:txBody>
        </p:sp>
        <p:sp>
          <p:nvSpPr>
            <p:cNvPr id="801" name="Google Shape;801;p90"/>
            <p:cNvSpPr txBox="1"/>
            <p:nvPr/>
          </p:nvSpPr>
          <p:spPr>
            <a:xfrm>
              <a:off x="4" y="350271"/>
              <a:ext cx="57030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>
                  <a:solidFill>
                    <a:srgbClr val="384DD8"/>
                  </a:solidFill>
                  <a:latin typeface="Ovo"/>
                  <a:ea typeface="Ovo"/>
                  <a:cs typeface="Ovo"/>
                  <a:sym typeface="Ovo"/>
                </a:rPr>
                <a:t>05</a:t>
              </a:r>
              <a:endParaRPr sz="2500"/>
            </a:p>
          </p:txBody>
        </p:sp>
      </p:grpSp>
      <p:sp>
        <p:nvSpPr>
          <p:cNvPr id="802" name="Google Shape;802;p90"/>
          <p:cNvSpPr txBox="1"/>
          <p:nvPr/>
        </p:nvSpPr>
        <p:spPr>
          <a:xfrm>
            <a:off x="556514" y="1210793"/>
            <a:ext cx="293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0" u="none" strike="noStrike" cap="none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Conférences</a:t>
            </a:r>
            <a:endParaRPr sz="100"/>
          </a:p>
        </p:txBody>
      </p:sp>
      <p:pic>
        <p:nvPicPr>
          <p:cNvPr id="803" name="Google Shape;803;p90"/>
          <p:cNvPicPr preferRelativeResize="0"/>
          <p:nvPr/>
        </p:nvPicPr>
        <p:blipFill rotWithShape="1">
          <a:blip r:embed="rId3">
            <a:alphaModFix/>
          </a:blip>
          <a:srcRect l="6162" t="7523" r="9761" b="5300"/>
          <a:stretch/>
        </p:blipFill>
        <p:spPr>
          <a:xfrm>
            <a:off x="7418225" y="-8"/>
            <a:ext cx="1725775" cy="1789533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90"/>
          <p:cNvSpPr txBox="1"/>
          <p:nvPr/>
        </p:nvSpPr>
        <p:spPr>
          <a:xfrm>
            <a:off x="6710538" y="3388971"/>
            <a:ext cx="21387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vo"/>
                <a:ea typeface="Ovo"/>
                <a:cs typeface="Ovo"/>
                <a:sym typeface="Ovo"/>
              </a:rPr>
              <a:t>Émotions et gestion des émotions</a:t>
            </a:r>
            <a:endParaRPr sz="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vo"/>
              <a:ea typeface="Ovo"/>
              <a:cs typeface="Ovo"/>
              <a:sym typeface="Ovo"/>
            </a:endParaRPr>
          </a:p>
        </p:txBody>
      </p:sp>
    </p:spTree>
    <p:extLst>
      <p:ext uri="{BB962C8B-B14F-4D97-AF65-F5344CB8AC3E}">
        <p14:creationId xmlns:p14="http://schemas.microsoft.com/office/powerpoint/2010/main" val="185142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9"/>
          <p:cNvSpPr/>
          <p:nvPr/>
        </p:nvSpPr>
        <p:spPr>
          <a:xfrm rot="10800000" flipH="1">
            <a:off x="7967075" y="158550"/>
            <a:ext cx="885900" cy="1677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9"/>
          <p:cNvSpPr txBox="1">
            <a:spLocks noGrp="1"/>
          </p:cNvSpPr>
          <p:nvPr>
            <p:ph type="ctrTitle"/>
          </p:nvPr>
        </p:nvSpPr>
        <p:spPr>
          <a:xfrm>
            <a:off x="891225" y="21150"/>
            <a:ext cx="7740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L’ÉQUIPE</a:t>
            </a:r>
            <a:endParaRPr/>
          </a:p>
        </p:txBody>
      </p:sp>
      <p:sp>
        <p:nvSpPr>
          <p:cNvPr id="397" name="Google Shape;397;p69"/>
          <p:cNvSpPr/>
          <p:nvPr/>
        </p:nvSpPr>
        <p:spPr>
          <a:xfrm>
            <a:off x="402015" y="1557366"/>
            <a:ext cx="15036" cy="18"/>
          </a:xfrm>
          <a:custGeom>
            <a:avLst/>
            <a:gdLst/>
            <a:ahLst/>
            <a:cxnLst/>
            <a:rect l="l" t="t" r="r" b="b"/>
            <a:pathLst>
              <a:path w="943" h="1" fill="none" extrusionOk="0">
                <a:moveTo>
                  <a:pt x="0" y="0"/>
                </a:moveTo>
                <a:lnTo>
                  <a:pt x="942" y="0"/>
                </a:lnTo>
              </a:path>
            </a:pathLst>
          </a:custGeom>
          <a:noFill/>
          <a:ln w="182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9"/>
          <p:cNvSpPr/>
          <p:nvPr/>
        </p:nvSpPr>
        <p:spPr>
          <a:xfrm>
            <a:off x="-416236" y="446539"/>
            <a:ext cx="1588407" cy="4334344"/>
          </a:xfrm>
          <a:custGeom>
            <a:avLst/>
            <a:gdLst/>
            <a:ahLst/>
            <a:cxnLst/>
            <a:rect l="l" t="t" r="r" b="b"/>
            <a:pathLst>
              <a:path w="56537" h="116750" fill="none" extrusionOk="0">
                <a:moveTo>
                  <a:pt x="943" y="1"/>
                </a:moveTo>
                <a:cubicBezTo>
                  <a:pt x="31916" y="1490"/>
                  <a:pt x="56537" y="27053"/>
                  <a:pt x="56537" y="58360"/>
                </a:cubicBezTo>
                <a:cubicBezTo>
                  <a:pt x="56537" y="90002"/>
                  <a:pt x="31369" y="115777"/>
                  <a:pt x="1" y="116750"/>
                </a:cubicBezTo>
              </a:path>
            </a:pathLst>
          </a:custGeom>
          <a:noFill/>
          <a:ln w="182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9"/>
          <p:cNvSpPr/>
          <p:nvPr/>
        </p:nvSpPr>
        <p:spPr>
          <a:xfrm>
            <a:off x="402015" y="3636529"/>
            <a:ext cx="15036" cy="18"/>
          </a:xfrm>
          <a:custGeom>
            <a:avLst/>
            <a:gdLst/>
            <a:ahLst/>
            <a:cxnLst/>
            <a:rect l="l" t="t" r="r" b="b"/>
            <a:pathLst>
              <a:path w="943" h="1" fill="none" extrusionOk="0">
                <a:moveTo>
                  <a:pt x="942" y="0"/>
                </a:moveTo>
                <a:lnTo>
                  <a:pt x="0" y="0"/>
                </a:lnTo>
              </a:path>
            </a:pathLst>
          </a:custGeom>
          <a:noFill/>
          <a:ln w="182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9"/>
          <p:cNvSpPr/>
          <p:nvPr/>
        </p:nvSpPr>
        <p:spPr>
          <a:xfrm>
            <a:off x="762025" y="1156261"/>
            <a:ext cx="104217" cy="116275"/>
          </a:xfrm>
          <a:custGeom>
            <a:avLst/>
            <a:gdLst/>
            <a:ahLst/>
            <a:cxnLst/>
            <a:rect l="l" t="t" r="r" b="b"/>
            <a:pathLst>
              <a:path w="6536" h="6536" extrusionOk="0">
                <a:moveTo>
                  <a:pt x="3284" y="1"/>
                </a:moveTo>
                <a:cubicBezTo>
                  <a:pt x="1490" y="1"/>
                  <a:pt x="1" y="1490"/>
                  <a:pt x="1" y="3284"/>
                </a:cubicBezTo>
                <a:cubicBezTo>
                  <a:pt x="1" y="5077"/>
                  <a:pt x="1490" y="6536"/>
                  <a:pt x="3284" y="6536"/>
                </a:cubicBezTo>
                <a:cubicBezTo>
                  <a:pt x="5077" y="6536"/>
                  <a:pt x="6536" y="5077"/>
                  <a:pt x="6536" y="3284"/>
                </a:cubicBezTo>
                <a:cubicBezTo>
                  <a:pt x="6536" y="1490"/>
                  <a:pt x="5077" y="1"/>
                  <a:pt x="3284" y="1"/>
                </a:cubicBezTo>
                <a:close/>
              </a:path>
            </a:pathLst>
          </a:custGeom>
          <a:solidFill>
            <a:srgbClr val="0F0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9"/>
          <p:cNvSpPr/>
          <p:nvPr/>
        </p:nvSpPr>
        <p:spPr>
          <a:xfrm>
            <a:off x="1047515" y="1965060"/>
            <a:ext cx="104217" cy="116275"/>
          </a:xfrm>
          <a:custGeom>
            <a:avLst/>
            <a:gdLst/>
            <a:ahLst/>
            <a:cxnLst/>
            <a:rect l="l" t="t" r="r" b="b"/>
            <a:pathLst>
              <a:path w="6536" h="6536" extrusionOk="0">
                <a:moveTo>
                  <a:pt x="3253" y="1"/>
                </a:moveTo>
                <a:cubicBezTo>
                  <a:pt x="1460" y="1"/>
                  <a:pt x="1" y="1460"/>
                  <a:pt x="1" y="3253"/>
                </a:cubicBezTo>
                <a:cubicBezTo>
                  <a:pt x="1" y="5047"/>
                  <a:pt x="1460" y="6536"/>
                  <a:pt x="3253" y="6536"/>
                </a:cubicBezTo>
                <a:cubicBezTo>
                  <a:pt x="5077" y="6536"/>
                  <a:pt x="6536" y="5047"/>
                  <a:pt x="6536" y="3253"/>
                </a:cubicBezTo>
                <a:cubicBezTo>
                  <a:pt x="6536" y="1460"/>
                  <a:pt x="5077" y="1"/>
                  <a:pt x="3253" y="1"/>
                </a:cubicBezTo>
                <a:close/>
              </a:path>
            </a:pathLst>
          </a:custGeom>
          <a:solidFill>
            <a:srgbClr val="0F0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9"/>
          <p:cNvSpPr/>
          <p:nvPr/>
        </p:nvSpPr>
        <p:spPr>
          <a:xfrm rot="-5400000">
            <a:off x="-1026520" y="2459339"/>
            <a:ext cx="2808981" cy="420716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Nos chercheur</a:t>
            </a:r>
            <a:r>
              <a:rPr lang="en" sz="24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s</a:t>
            </a:r>
            <a:endParaRPr sz="24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03" name="Google Shape;403;p69"/>
          <p:cNvSpPr/>
          <p:nvPr/>
        </p:nvSpPr>
        <p:spPr>
          <a:xfrm>
            <a:off x="271973" y="329050"/>
            <a:ext cx="1993321" cy="420716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ROXANE DE LA SABLONNIÈRE</a:t>
            </a:r>
            <a:endParaRPr sz="12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04" name="Google Shape;404;p69"/>
          <p:cNvSpPr/>
          <p:nvPr/>
        </p:nvSpPr>
        <p:spPr>
          <a:xfrm>
            <a:off x="75675" y="531449"/>
            <a:ext cx="104217" cy="116275"/>
          </a:xfrm>
          <a:custGeom>
            <a:avLst/>
            <a:gdLst/>
            <a:ahLst/>
            <a:cxnLst/>
            <a:rect l="l" t="t" r="r" b="b"/>
            <a:pathLst>
              <a:path w="6536" h="6536" extrusionOk="0">
                <a:moveTo>
                  <a:pt x="3284" y="1"/>
                </a:moveTo>
                <a:cubicBezTo>
                  <a:pt x="1490" y="1"/>
                  <a:pt x="1" y="1490"/>
                  <a:pt x="1" y="3284"/>
                </a:cubicBezTo>
                <a:cubicBezTo>
                  <a:pt x="1" y="5077"/>
                  <a:pt x="1490" y="6536"/>
                  <a:pt x="3284" y="6536"/>
                </a:cubicBezTo>
                <a:cubicBezTo>
                  <a:pt x="5077" y="6536"/>
                  <a:pt x="6536" y="5077"/>
                  <a:pt x="6536" y="3284"/>
                </a:cubicBezTo>
                <a:cubicBezTo>
                  <a:pt x="6536" y="1490"/>
                  <a:pt x="5077" y="1"/>
                  <a:pt x="3284" y="1"/>
                </a:cubicBezTo>
                <a:close/>
              </a:path>
            </a:pathLst>
          </a:custGeom>
          <a:solidFill>
            <a:srgbClr val="0F0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9"/>
          <p:cNvSpPr txBox="1"/>
          <p:nvPr/>
        </p:nvSpPr>
        <p:spPr>
          <a:xfrm>
            <a:off x="2264100" y="22375"/>
            <a:ext cx="19932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2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Professeure titulaire au </a:t>
            </a:r>
            <a:r>
              <a:rPr lang="en" sz="1300" b="1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département de psychologie </a:t>
            </a:r>
            <a:r>
              <a:rPr lang="en" sz="1300" b="0" i="0" u="none" strike="noStrike" cap="none">
                <a:solidFill>
                  <a:schemeClr val="dk2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de l’UdeM</a:t>
            </a:r>
            <a:endParaRPr sz="1300" b="0" i="0" u="none" strike="noStrike" cap="none">
              <a:solidFill>
                <a:schemeClr val="dk2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6" name="Google Shape;406;p69"/>
          <p:cNvSpPr/>
          <p:nvPr/>
        </p:nvSpPr>
        <p:spPr>
          <a:xfrm>
            <a:off x="1093565" y="2605710"/>
            <a:ext cx="104217" cy="116275"/>
          </a:xfrm>
          <a:custGeom>
            <a:avLst/>
            <a:gdLst/>
            <a:ahLst/>
            <a:cxnLst/>
            <a:rect l="l" t="t" r="r" b="b"/>
            <a:pathLst>
              <a:path w="6536" h="6536" extrusionOk="0">
                <a:moveTo>
                  <a:pt x="3253" y="1"/>
                </a:moveTo>
                <a:cubicBezTo>
                  <a:pt x="1460" y="1"/>
                  <a:pt x="1" y="1460"/>
                  <a:pt x="1" y="3253"/>
                </a:cubicBezTo>
                <a:cubicBezTo>
                  <a:pt x="1" y="5047"/>
                  <a:pt x="1460" y="6536"/>
                  <a:pt x="3253" y="6536"/>
                </a:cubicBezTo>
                <a:cubicBezTo>
                  <a:pt x="5077" y="6536"/>
                  <a:pt x="6536" y="5047"/>
                  <a:pt x="6536" y="3253"/>
                </a:cubicBezTo>
                <a:cubicBezTo>
                  <a:pt x="6536" y="1460"/>
                  <a:pt x="5077" y="1"/>
                  <a:pt x="3253" y="1"/>
                </a:cubicBezTo>
                <a:close/>
              </a:path>
            </a:pathLst>
          </a:custGeom>
          <a:solidFill>
            <a:srgbClr val="0F0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69"/>
          <p:cNvSpPr/>
          <p:nvPr/>
        </p:nvSpPr>
        <p:spPr>
          <a:xfrm>
            <a:off x="990040" y="3327985"/>
            <a:ext cx="104217" cy="116275"/>
          </a:xfrm>
          <a:custGeom>
            <a:avLst/>
            <a:gdLst/>
            <a:ahLst/>
            <a:cxnLst/>
            <a:rect l="l" t="t" r="r" b="b"/>
            <a:pathLst>
              <a:path w="6536" h="6536" extrusionOk="0">
                <a:moveTo>
                  <a:pt x="3253" y="1"/>
                </a:moveTo>
                <a:cubicBezTo>
                  <a:pt x="1460" y="1"/>
                  <a:pt x="1" y="1460"/>
                  <a:pt x="1" y="3253"/>
                </a:cubicBezTo>
                <a:cubicBezTo>
                  <a:pt x="1" y="5047"/>
                  <a:pt x="1460" y="6536"/>
                  <a:pt x="3253" y="6536"/>
                </a:cubicBezTo>
                <a:cubicBezTo>
                  <a:pt x="5077" y="6536"/>
                  <a:pt x="6536" y="5047"/>
                  <a:pt x="6536" y="3253"/>
                </a:cubicBezTo>
                <a:cubicBezTo>
                  <a:pt x="6536" y="1460"/>
                  <a:pt x="5077" y="1"/>
                  <a:pt x="3253" y="1"/>
                </a:cubicBezTo>
                <a:close/>
              </a:path>
            </a:pathLst>
          </a:custGeom>
          <a:solidFill>
            <a:srgbClr val="0F0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9"/>
          <p:cNvSpPr/>
          <p:nvPr/>
        </p:nvSpPr>
        <p:spPr>
          <a:xfrm>
            <a:off x="762027" y="3957385"/>
            <a:ext cx="104217" cy="116275"/>
          </a:xfrm>
          <a:custGeom>
            <a:avLst/>
            <a:gdLst/>
            <a:ahLst/>
            <a:cxnLst/>
            <a:rect l="l" t="t" r="r" b="b"/>
            <a:pathLst>
              <a:path w="6536" h="6536" extrusionOk="0">
                <a:moveTo>
                  <a:pt x="3253" y="1"/>
                </a:moveTo>
                <a:cubicBezTo>
                  <a:pt x="1460" y="1"/>
                  <a:pt x="1" y="1460"/>
                  <a:pt x="1" y="3253"/>
                </a:cubicBezTo>
                <a:cubicBezTo>
                  <a:pt x="1" y="5047"/>
                  <a:pt x="1460" y="6536"/>
                  <a:pt x="3253" y="6536"/>
                </a:cubicBezTo>
                <a:cubicBezTo>
                  <a:pt x="5077" y="6536"/>
                  <a:pt x="6536" y="5047"/>
                  <a:pt x="6536" y="3253"/>
                </a:cubicBezTo>
                <a:cubicBezTo>
                  <a:pt x="6536" y="1460"/>
                  <a:pt x="5077" y="1"/>
                  <a:pt x="3253" y="1"/>
                </a:cubicBezTo>
                <a:close/>
              </a:path>
            </a:pathLst>
          </a:custGeom>
          <a:solidFill>
            <a:srgbClr val="0F0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9"/>
          <p:cNvSpPr/>
          <p:nvPr/>
        </p:nvSpPr>
        <p:spPr>
          <a:xfrm>
            <a:off x="900871" y="1004039"/>
            <a:ext cx="1993321" cy="420716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ÉRIC LACOURSE</a:t>
            </a:r>
            <a:endParaRPr sz="12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10" name="Google Shape;410;p69"/>
          <p:cNvSpPr txBox="1"/>
          <p:nvPr/>
        </p:nvSpPr>
        <p:spPr>
          <a:xfrm>
            <a:off x="2947137" y="801338"/>
            <a:ext cx="16845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Professeure titulaire au </a:t>
            </a:r>
            <a:r>
              <a:rPr lang="en" sz="13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département de sociologie</a:t>
            </a:r>
            <a:r>
              <a:rPr lang="en" sz="13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de l’UdeM</a:t>
            </a:r>
            <a:endParaRPr sz="1300" b="0" i="0" u="none" strike="noStrike" cap="none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1" name="Google Shape;411;p69"/>
          <p:cNvSpPr/>
          <p:nvPr/>
        </p:nvSpPr>
        <p:spPr>
          <a:xfrm>
            <a:off x="1155830" y="1767228"/>
            <a:ext cx="1993321" cy="420716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DONALD M. TAYLOR</a:t>
            </a:r>
            <a:endParaRPr sz="12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12" name="Google Shape;412;p69"/>
          <p:cNvSpPr txBox="1"/>
          <p:nvPr/>
        </p:nvSpPr>
        <p:spPr>
          <a:xfrm flipH="1">
            <a:off x="3110775" y="1626125"/>
            <a:ext cx="23613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Professeur émérite au </a:t>
            </a:r>
            <a:r>
              <a:rPr lang="en" sz="1300" b="1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département de psychologie</a:t>
            </a: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de McGill</a:t>
            </a:r>
            <a:endParaRPr sz="13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413" name="Google Shape;413;p69"/>
          <p:cNvSpPr/>
          <p:nvPr/>
        </p:nvSpPr>
        <p:spPr>
          <a:xfrm>
            <a:off x="1234665" y="2453480"/>
            <a:ext cx="1993321" cy="420716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DIETLIND STOLLE</a:t>
            </a:r>
            <a:endParaRPr sz="12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14" name="Google Shape;414;p69"/>
          <p:cNvSpPr txBox="1"/>
          <p:nvPr/>
        </p:nvSpPr>
        <p:spPr>
          <a:xfrm>
            <a:off x="3264875" y="2328175"/>
            <a:ext cx="22071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Professeure au </a:t>
            </a:r>
            <a:r>
              <a:rPr lang="en" sz="1300" b="1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département de science politique</a:t>
            </a: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de McGill</a:t>
            </a:r>
            <a:endParaRPr sz="13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415" name="Google Shape;415;p69"/>
          <p:cNvSpPr/>
          <p:nvPr/>
        </p:nvSpPr>
        <p:spPr>
          <a:xfrm>
            <a:off x="1117578" y="3193131"/>
            <a:ext cx="1993321" cy="420716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JEAN-MARC LINA</a:t>
            </a:r>
            <a:endParaRPr sz="12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16" name="Google Shape;416;p69"/>
          <p:cNvSpPr txBox="1"/>
          <p:nvPr/>
        </p:nvSpPr>
        <p:spPr>
          <a:xfrm flipH="1">
            <a:off x="3134225" y="3139713"/>
            <a:ext cx="23208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Professeur </a:t>
            </a:r>
            <a:r>
              <a:rPr lang="en" sz="1300" b="1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au département de génie électrique </a:t>
            </a: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de l’ÉTS</a:t>
            </a:r>
            <a:endParaRPr sz="13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417" name="Google Shape;417;p69"/>
          <p:cNvSpPr/>
          <p:nvPr/>
        </p:nvSpPr>
        <p:spPr>
          <a:xfrm>
            <a:off x="900858" y="3896708"/>
            <a:ext cx="1993321" cy="420716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MATHIEU PELLETIER-DUMAS</a:t>
            </a:r>
            <a:endParaRPr sz="12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18" name="Google Shape;418;p69"/>
          <p:cNvSpPr txBox="1"/>
          <p:nvPr/>
        </p:nvSpPr>
        <p:spPr>
          <a:xfrm>
            <a:off x="2894175" y="3784750"/>
            <a:ext cx="25779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Chercheur post-doctorant au </a:t>
            </a:r>
            <a:r>
              <a:rPr lang="en" sz="1300" b="1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département de psychologie </a:t>
            </a: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de l’UdeM</a:t>
            </a:r>
            <a:endParaRPr sz="13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419" name="Google Shape;419;p69"/>
          <p:cNvSpPr/>
          <p:nvPr/>
        </p:nvSpPr>
        <p:spPr>
          <a:xfrm>
            <a:off x="25190" y="4579710"/>
            <a:ext cx="104217" cy="116275"/>
          </a:xfrm>
          <a:custGeom>
            <a:avLst/>
            <a:gdLst/>
            <a:ahLst/>
            <a:cxnLst/>
            <a:rect l="l" t="t" r="r" b="b"/>
            <a:pathLst>
              <a:path w="6536" h="6536" extrusionOk="0">
                <a:moveTo>
                  <a:pt x="3253" y="1"/>
                </a:moveTo>
                <a:cubicBezTo>
                  <a:pt x="1460" y="1"/>
                  <a:pt x="1" y="1460"/>
                  <a:pt x="1" y="3253"/>
                </a:cubicBezTo>
                <a:cubicBezTo>
                  <a:pt x="1" y="5047"/>
                  <a:pt x="1460" y="6536"/>
                  <a:pt x="3253" y="6536"/>
                </a:cubicBezTo>
                <a:cubicBezTo>
                  <a:pt x="5077" y="6536"/>
                  <a:pt x="6536" y="5047"/>
                  <a:pt x="6536" y="3253"/>
                </a:cubicBezTo>
                <a:cubicBezTo>
                  <a:pt x="6536" y="1460"/>
                  <a:pt x="5077" y="1"/>
                  <a:pt x="3253" y="1"/>
                </a:cubicBezTo>
                <a:close/>
              </a:path>
            </a:pathLst>
          </a:custGeom>
          <a:solidFill>
            <a:srgbClr val="0F0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9"/>
          <p:cNvSpPr/>
          <p:nvPr/>
        </p:nvSpPr>
        <p:spPr>
          <a:xfrm>
            <a:off x="176075" y="4589634"/>
            <a:ext cx="1993321" cy="420716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ANNA DORFMAN</a:t>
            </a:r>
            <a:endParaRPr sz="12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21" name="Google Shape;421;p69"/>
          <p:cNvSpPr txBox="1"/>
          <p:nvPr/>
        </p:nvSpPr>
        <p:spPr>
          <a:xfrm>
            <a:off x="2164825" y="4471000"/>
            <a:ext cx="32028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latin typeface="Assistant ExtraLight"/>
                <a:ea typeface="Assistant ExtraLight"/>
                <a:cs typeface="Assistant ExtraLight"/>
                <a:sym typeface="Assistant ExtraLight"/>
              </a:rPr>
              <a:t>Professeure au</a:t>
            </a: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300" b="1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département de psychologie </a:t>
            </a:r>
            <a:r>
              <a:rPr lang="en" sz="1300">
                <a:latin typeface="Assistant ExtraLight"/>
                <a:ea typeface="Assistant ExtraLight"/>
                <a:cs typeface="Assistant ExtraLight"/>
                <a:sym typeface="Assistant ExtraLight"/>
              </a:rPr>
              <a:t>de l’Université Bar Ilan </a:t>
            </a:r>
            <a:endParaRPr sz="13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422" name="Google Shape;422;p69"/>
          <p:cNvSpPr/>
          <p:nvPr/>
        </p:nvSpPr>
        <p:spPr>
          <a:xfrm>
            <a:off x="6071630" y="217952"/>
            <a:ext cx="2808981" cy="420716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Nos étudiant</a:t>
            </a:r>
            <a:r>
              <a:rPr lang="en" sz="17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.e.s</a:t>
            </a:r>
            <a:endParaRPr sz="17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23" name="Google Shape;423;p69"/>
          <p:cNvSpPr/>
          <p:nvPr/>
        </p:nvSpPr>
        <p:spPr>
          <a:xfrm>
            <a:off x="5874675" y="597375"/>
            <a:ext cx="3202863" cy="2770658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noFill/>
          <a:ln w="28575" cap="flat" cmpd="sng">
            <a:solidFill>
              <a:srgbClr val="DAE3F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MATHIEU CARON-DIOTTE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PHILIPPE LABOISSONNIÈRE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SAMUEL MÉRINEAU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VICTORIA FERRANTE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CLÉMENTINE COURDI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ÉLOISE CÔTÉ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VINCENT TURCOTTE-MÉNARD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MARIANNE CHEVALIER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SEYED GABRIEL GAVIRIA MOJICA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RAPHAËL GRIJALVA-LAVALLÉ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SAHAR RAMAZANALI</a:t>
            </a:r>
            <a:endParaRPr sz="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FLORENCE JARRY</a:t>
            </a:r>
            <a:endParaRPr sz="9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SOPHIE SYDORIAK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MEHDI ABBADY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ROSE-MARIE GUÉRARD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ÈVE PICARD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BENJAMIN CHABOT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SANDRINE HURTUBISE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FÉLIX LALIBERTÉ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GUILLAUME DUBÉ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24" name="Google Shape;424;p69"/>
          <p:cNvSpPr/>
          <p:nvPr/>
        </p:nvSpPr>
        <p:spPr>
          <a:xfrm>
            <a:off x="6158780" y="3366452"/>
            <a:ext cx="2808981" cy="420716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Nos collaborateurs</a:t>
            </a:r>
            <a:endParaRPr sz="17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25" name="Google Shape;425;p69"/>
          <p:cNvSpPr/>
          <p:nvPr/>
        </p:nvSpPr>
        <p:spPr>
          <a:xfrm>
            <a:off x="5874675" y="3710975"/>
            <a:ext cx="3202863" cy="1333744"/>
          </a:xfrm>
          <a:custGeom>
            <a:avLst/>
            <a:gdLst/>
            <a:ahLst/>
            <a:cxnLst/>
            <a:rect l="l" t="t" r="r" b="b"/>
            <a:pathLst>
              <a:path w="83894" h="23649" extrusionOk="0">
                <a:moveTo>
                  <a:pt x="11825" y="1"/>
                </a:moveTo>
                <a:cubicBezTo>
                  <a:pt x="5290" y="1"/>
                  <a:pt x="1" y="5289"/>
                  <a:pt x="1" y="11824"/>
                </a:cubicBezTo>
                <a:cubicBezTo>
                  <a:pt x="1" y="18360"/>
                  <a:pt x="5290" y="23648"/>
                  <a:pt x="11825" y="23648"/>
                </a:cubicBezTo>
                <a:lnTo>
                  <a:pt x="72069" y="23648"/>
                </a:lnTo>
                <a:cubicBezTo>
                  <a:pt x="78604" y="23648"/>
                  <a:pt x="83893" y="18360"/>
                  <a:pt x="83893" y="11824"/>
                </a:cubicBezTo>
                <a:cubicBezTo>
                  <a:pt x="83893" y="5289"/>
                  <a:pt x="78604" y="1"/>
                  <a:pt x="72069" y="1"/>
                </a:cubicBezTo>
                <a:close/>
              </a:path>
            </a:pathLst>
          </a:custGeom>
          <a:noFill/>
          <a:ln w="28575" cap="flat" cmpd="sng">
            <a:solidFill>
              <a:srgbClr val="DAE3F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ROBIN WOLLAST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HALI KIL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GENEVIÈVE MAGEAU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VÉRONIQUE DUPÉRÉ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SAMUEL GUAY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JULIE CARRIER</a:t>
            </a:r>
            <a:endParaRPr sz="9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LAURA FRENCH-BOURGEOIS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ROBIN LEGAULT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SYLVIE RATTÉ</a:t>
            </a:r>
            <a:endParaRPr sz="9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70"/>
          <p:cNvPicPr preferRelativeResize="0"/>
          <p:nvPr/>
        </p:nvPicPr>
        <p:blipFill rotWithShape="1">
          <a:blip r:embed="rId3">
            <a:alphaModFix/>
          </a:blip>
          <a:srcRect t="28963" b="5906"/>
          <a:stretch/>
        </p:blipFill>
        <p:spPr>
          <a:xfrm>
            <a:off x="0" y="0"/>
            <a:ext cx="5271371" cy="514350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31" name="Google Shape;431;p70"/>
          <p:cNvSpPr/>
          <p:nvPr/>
        </p:nvSpPr>
        <p:spPr>
          <a:xfrm>
            <a:off x="3709475" y="2323025"/>
            <a:ext cx="2276400" cy="2276400"/>
          </a:xfrm>
          <a:prstGeom prst="ellipse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0"/>
          <p:cNvSpPr txBox="1">
            <a:spLocks noGrp="1"/>
          </p:cNvSpPr>
          <p:nvPr>
            <p:ph type="ctrTitle"/>
          </p:nvPr>
        </p:nvSpPr>
        <p:spPr>
          <a:xfrm>
            <a:off x="5011400" y="2981825"/>
            <a:ext cx="41325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PRÉSENTATION DE LA CONFÉRENCIÈRE ET MISE EN CONTEXTE</a:t>
            </a:r>
            <a:endParaRPr/>
          </a:p>
        </p:txBody>
      </p:sp>
      <p:sp>
        <p:nvSpPr>
          <p:cNvPr id="433" name="Google Shape;433;p70"/>
          <p:cNvSpPr txBox="1"/>
          <p:nvPr/>
        </p:nvSpPr>
        <p:spPr>
          <a:xfrm>
            <a:off x="4071450" y="3030275"/>
            <a:ext cx="898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</a:t>
            </a:r>
            <a:r>
              <a:rPr lang="en" sz="44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1</a:t>
            </a:r>
            <a:endParaRPr sz="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1"/>
          <p:cNvSpPr txBox="1"/>
          <p:nvPr/>
        </p:nvSpPr>
        <p:spPr>
          <a:xfrm>
            <a:off x="4419400" y="2264150"/>
            <a:ext cx="961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3175" y="284638"/>
            <a:ext cx="3393126" cy="4574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71"/>
          <p:cNvSpPr/>
          <p:nvPr/>
        </p:nvSpPr>
        <p:spPr>
          <a:xfrm>
            <a:off x="4215550" y="1900400"/>
            <a:ext cx="4928400" cy="15894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1"/>
          <p:cNvSpPr txBox="1"/>
          <p:nvPr/>
        </p:nvSpPr>
        <p:spPr>
          <a:xfrm>
            <a:off x="2868850" y="2301950"/>
            <a:ext cx="43245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THÉORIE</a:t>
            </a:r>
            <a:endParaRPr sz="3000" b="0" i="0" u="none" strike="noStrike" cap="none">
              <a:solidFill>
                <a:srgbClr val="0000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42" name="Google Shape;442;p71"/>
          <p:cNvSpPr txBox="1"/>
          <p:nvPr/>
        </p:nvSpPr>
        <p:spPr>
          <a:xfrm>
            <a:off x="4369625" y="2301950"/>
            <a:ext cx="898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0</a:t>
            </a:r>
            <a:r>
              <a:rPr lang="en" sz="44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</a:t>
            </a:r>
            <a:endParaRPr sz="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2"/>
          <p:cNvSpPr/>
          <p:nvPr/>
        </p:nvSpPr>
        <p:spPr>
          <a:xfrm rot="10800000" flipH="1">
            <a:off x="2576900" y="2407325"/>
            <a:ext cx="1981200" cy="20466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2"/>
          <p:cNvSpPr/>
          <p:nvPr/>
        </p:nvSpPr>
        <p:spPr>
          <a:xfrm rot="10800000" flipH="1">
            <a:off x="4876800" y="2407325"/>
            <a:ext cx="1981200" cy="20466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2"/>
          <p:cNvSpPr txBox="1">
            <a:spLocks noGrp="1"/>
          </p:cNvSpPr>
          <p:nvPr>
            <p:ph type="ctrTitle"/>
          </p:nvPr>
        </p:nvSpPr>
        <p:spPr>
          <a:xfrm>
            <a:off x="2706338" y="3152075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CHANGEMENTS PERSONNELS DRAMATIQUES</a:t>
            </a:r>
            <a:endParaRPr/>
          </a:p>
        </p:txBody>
      </p:sp>
      <p:sp>
        <p:nvSpPr>
          <p:cNvPr id="450" name="Google Shape;450;p72"/>
          <p:cNvSpPr txBox="1">
            <a:spLocks noGrp="1"/>
          </p:cNvSpPr>
          <p:nvPr>
            <p:ph type="ctrTitle" idx="2"/>
          </p:nvPr>
        </p:nvSpPr>
        <p:spPr>
          <a:xfrm>
            <a:off x="5006244" y="3152075"/>
            <a:ext cx="172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CHANGEMENTS SOCIAUX DRAMATIQUES</a:t>
            </a:r>
            <a:endParaRPr/>
          </a:p>
        </p:txBody>
      </p:sp>
      <p:grpSp>
        <p:nvGrpSpPr>
          <p:cNvPr id="451" name="Google Shape;451;p72"/>
          <p:cNvGrpSpPr/>
          <p:nvPr/>
        </p:nvGrpSpPr>
        <p:grpSpPr>
          <a:xfrm>
            <a:off x="5331365" y="1263742"/>
            <a:ext cx="1072058" cy="874753"/>
            <a:chOff x="2273307" y="3378754"/>
            <a:chExt cx="375818" cy="313374"/>
          </a:xfrm>
        </p:grpSpPr>
        <p:sp>
          <p:nvSpPr>
            <p:cNvPr id="452" name="Google Shape;452;p72"/>
            <p:cNvSpPr/>
            <p:nvPr/>
          </p:nvSpPr>
          <p:spPr>
            <a:xfrm>
              <a:off x="2448528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2"/>
            <p:cNvSpPr/>
            <p:nvPr/>
          </p:nvSpPr>
          <p:spPr>
            <a:xfrm>
              <a:off x="2447401" y="3429087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77"/>
                  </a:lnTo>
                  <a:cubicBezTo>
                    <a:pt x="43" y="520"/>
                    <a:pt x="29" y="578"/>
                    <a:pt x="0" y="621"/>
                  </a:cubicBezTo>
                  <a:cubicBezTo>
                    <a:pt x="166" y="686"/>
                    <a:pt x="343" y="719"/>
                    <a:pt x="522" y="719"/>
                  </a:cubicBezTo>
                  <a:cubicBezTo>
                    <a:pt x="700" y="719"/>
                    <a:pt x="881" y="686"/>
                    <a:pt x="1054" y="621"/>
                  </a:cubicBezTo>
                  <a:cubicBezTo>
                    <a:pt x="1025" y="578"/>
                    <a:pt x="996" y="520"/>
                    <a:pt x="996" y="477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2"/>
            <p:cNvSpPr/>
            <p:nvPr/>
          </p:nvSpPr>
          <p:spPr>
            <a:xfrm>
              <a:off x="2423545" y="3448774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02" y="303"/>
                    <a:pt x="1" y="462"/>
                    <a:pt x="1" y="650"/>
                  </a:cubicBezTo>
                  <a:lnTo>
                    <a:pt x="1" y="2036"/>
                  </a:lnTo>
                  <a:cubicBezTo>
                    <a:pt x="1" y="2555"/>
                    <a:pt x="160" y="3060"/>
                    <a:pt x="448" y="3493"/>
                  </a:cubicBezTo>
                  <a:lnTo>
                    <a:pt x="477" y="3551"/>
                  </a:lnTo>
                  <a:lnTo>
                    <a:pt x="2383" y="3551"/>
                  </a:lnTo>
                  <a:lnTo>
                    <a:pt x="2426" y="3493"/>
                  </a:lnTo>
                  <a:cubicBezTo>
                    <a:pt x="2700" y="3060"/>
                    <a:pt x="2859" y="2555"/>
                    <a:pt x="2859" y="2036"/>
                  </a:cubicBezTo>
                  <a:lnTo>
                    <a:pt x="2859" y="650"/>
                  </a:lnTo>
                  <a:cubicBezTo>
                    <a:pt x="2859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57" y="202"/>
                    <a:pt x="1452" y="202"/>
                  </a:cubicBezTo>
                  <a:cubicBezTo>
                    <a:pt x="1438" y="202"/>
                    <a:pt x="1430" y="202"/>
                    <a:pt x="1430" y="202"/>
                  </a:cubicBezTo>
                  <a:cubicBezTo>
                    <a:pt x="1430" y="202"/>
                    <a:pt x="1422" y="202"/>
                    <a:pt x="1409" y="202"/>
                  </a:cubicBezTo>
                  <a:cubicBezTo>
                    <a:pt x="1306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2"/>
            <p:cNvSpPr/>
            <p:nvPr/>
          </p:nvSpPr>
          <p:spPr>
            <a:xfrm>
              <a:off x="2436050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0" y="0"/>
                  </a:moveTo>
                  <a:lnTo>
                    <a:pt x="0" y="4057"/>
                  </a:lnTo>
                  <a:lnTo>
                    <a:pt x="1920" y="4057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72"/>
            <p:cNvSpPr/>
            <p:nvPr/>
          </p:nvSpPr>
          <p:spPr>
            <a:xfrm>
              <a:off x="2423545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73" y="1"/>
                  </a:moveTo>
                  <a:cubicBezTo>
                    <a:pt x="30" y="73"/>
                    <a:pt x="1" y="174"/>
                    <a:pt x="1" y="261"/>
                  </a:cubicBezTo>
                  <a:lnTo>
                    <a:pt x="1" y="1647"/>
                  </a:lnTo>
                  <a:cubicBezTo>
                    <a:pt x="1" y="2166"/>
                    <a:pt x="160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2"/>
            <p:cNvSpPr/>
            <p:nvPr/>
          </p:nvSpPr>
          <p:spPr>
            <a:xfrm>
              <a:off x="2485989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44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2"/>
            <p:cNvSpPr/>
            <p:nvPr/>
          </p:nvSpPr>
          <p:spPr>
            <a:xfrm>
              <a:off x="2442105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0"/>
                  </a:moveTo>
                  <a:cubicBezTo>
                    <a:pt x="220" y="0"/>
                    <a:pt x="209" y="4"/>
                    <a:pt x="202" y="11"/>
                  </a:cubicBezTo>
                  <a:lnTo>
                    <a:pt x="0" y="271"/>
                  </a:lnTo>
                  <a:lnTo>
                    <a:pt x="318" y="675"/>
                  </a:lnTo>
                  <a:cubicBezTo>
                    <a:pt x="334" y="700"/>
                    <a:pt x="366" y="716"/>
                    <a:pt x="398" y="716"/>
                  </a:cubicBezTo>
                  <a:cubicBezTo>
                    <a:pt x="421" y="716"/>
                    <a:pt x="444" y="708"/>
                    <a:pt x="462" y="690"/>
                  </a:cubicBezTo>
                  <a:lnTo>
                    <a:pt x="606" y="574"/>
                  </a:lnTo>
                  <a:lnTo>
                    <a:pt x="606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0" y="708"/>
                    <a:pt x="1023" y="716"/>
                    <a:pt x="1047" y="716"/>
                  </a:cubicBezTo>
                  <a:cubicBezTo>
                    <a:pt x="1080" y="716"/>
                    <a:pt x="1115" y="700"/>
                    <a:pt x="1140" y="675"/>
                  </a:cubicBezTo>
                  <a:lnTo>
                    <a:pt x="1458" y="271"/>
                  </a:lnTo>
                  <a:lnTo>
                    <a:pt x="1256" y="11"/>
                  </a:lnTo>
                  <a:cubicBezTo>
                    <a:pt x="1249" y="4"/>
                    <a:pt x="1238" y="0"/>
                    <a:pt x="1227" y="0"/>
                  </a:cubicBezTo>
                  <a:cubicBezTo>
                    <a:pt x="1216" y="0"/>
                    <a:pt x="1205" y="4"/>
                    <a:pt x="1198" y="11"/>
                  </a:cubicBezTo>
                  <a:lnTo>
                    <a:pt x="722" y="473"/>
                  </a:lnTo>
                  <a:lnTo>
                    <a:pt x="260" y="11"/>
                  </a:lnTo>
                  <a:cubicBezTo>
                    <a:pt x="253" y="4"/>
                    <a:pt x="242" y="0"/>
                    <a:pt x="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72"/>
            <p:cNvSpPr/>
            <p:nvPr/>
          </p:nvSpPr>
          <p:spPr>
            <a:xfrm>
              <a:off x="2457992" y="3554342"/>
              <a:ext cx="6449" cy="93876"/>
            </a:xfrm>
            <a:custGeom>
              <a:avLst/>
              <a:gdLst/>
              <a:ahLst/>
              <a:cxnLst/>
              <a:rect l="l" t="t" r="r" b="b"/>
              <a:pathLst>
                <a:path w="246" h="3581" extrusionOk="0">
                  <a:moveTo>
                    <a:pt x="116" y="1"/>
                  </a:moveTo>
                  <a:cubicBezTo>
                    <a:pt x="58" y="1"/>
                    <a:pt x="0" y="58"/>
                    <a:pt x="0" y="116"/>
                  </a:cubicBezTo>
                  <a:lnTo>
                    <a:pt x="0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2"/>
            <p:cNvSpPr/>
            <p:nvPr/>
          </p:nvSpPr>
          <p:spPr>
            <a:xfrm>
              <a:off x="2436050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32" y="1"/>
                    <a:pt x="0" y="333"/>
                    <a:pt x="0" y="722"/>
                  </a:cubicBezTo>
                  <a:lnTo>
                    <a:pt x="0" y="1199"/>
                  </a:lnTo>
                  <a:cubicBezTo>
                    <a:pt x="0" y="1733"/>
                    <a:pt x="433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2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2"/>
            <p:cNvSpPr/>
            <p:nvPr/>
          </p:nvSpPr>
          <p:spPr>
            <a:xfrm>
              <a:off x="2436050" y="3379147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8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4"/>
                    <a:pt x="722" y="1573"/>
                    <a:pt x="722" y="1184"/>
                  </a:cubicBez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72"/>
            <p:cNvSpPr/>
            <p:nvPr/>
          </p:nvSpPr>
          <p:spPr>
            <a:xfrm>
              <a:off x="2435656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5" y="722"/>
                  </a:lnTo>
                  <a:cubicBezTo>
                    <a:pt x="591" y="883"/>
                    <a:pt x="1180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72"/>
            <p:cNvSpPr/>
            <p:nvPr/>
          </p:nvSpPr>
          <p:spPr>
            <a:xfrm>
              <a:off x="2436050" y="3379147"/>
              <a:ext cx="34447" cy="22728"/>
            </a:xfrm>
            <a:custGeom>
              <a:avLst/>
              <a:gdLst/>
              <a:ahLst/>
              <a:cxnLst/>
              <a:rect l="l" t="t" r="r" b="b"/>
              <a:pathLst>
                <a:path w="1314" h="867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80"/>
                    <a:pt x="476" y="837"/>
                    <a:pt x="722" y="866"/>
                  </a:cubicBezTo>
                  <a:lnTo>
                    <a:pt x="722" y="722"/>
                  </a:ln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2"/>
            <p:cNvSpPr/>
            <p:nvPr/>
          </p:nvSpPr>
          <p:spPr>
            <a:xfrm>
              <a:off x="2548800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4" y="953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72"/>
            <p:cNvSpPr/>
            <p:nvPr/>
          </p:nvSpPr>
          <p:spPr>
            <a:xfrm>
              <a:off x="2547673" y="3429087"/>
              <a:ext cx="27264" cy="18849"/>
            </a:xfrm>
            <a:custGeom>
              <a:avLst/>
              <a:gdLst/>
              <a:ahLst/>
              <a:cxnLst/>
              <a:rect l="l" t="t" r="r" b="b"/>
              <a:pathLst>
                <a:path w="1040" h="719" extrusionOk="0">
                  <a:moveTo>
                    <a:pt x="44" y="1"/>
                  </a:moveTo>
                  <a:lnTo>
                    <a:pt x="44" y="477"/>
                  </a:lnTo>
                  <a:cubicBezTo>
                    <a:pt x="44" y="520"/>
                    <a:pt x="29" y="578"/>
                    <a:pt x="1" y="621"/>
                  </a:cubicBezTo>
                  <a:cubicBezTo>
                    <a:pt x="167" y="686"/>
                    <a:pt x="343" y="719"/>
                    <a:pt x="520" y="719"/>
                  </a:cubicBezTo>
                  <a:cubicBezTo>
                    <a:pt x="697" y="719"/>
                    <a:pt x="874" y="686"/>
                    <a:pt x="1040" y="621"/>
                  </a:cubicBezTo>
                  <a:cubicBezTo>
                    <a:pt x="1011" y="578"/>
                    <a:pt x="997" y="520"/>
                    <a:pt x="997" y="477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72"/>
            <p:cNvSpPr/>
            <p:nvPr/>
          </p:nvSpPr>
          <p:spPr>
            <a:xfrm>
              <a:off x="2523844" y="3448774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707" y="0"/>
                  </a:moveTo>
                  <a:lnTo>
                    <a:pt x="260" y="217"/>
                  </a:lnTo>
                  <a:cubicBezTo>
                    <a:pt x="101" y="303"/>
                    <a:pt x="0" y="462"/>
                    <a:pt x="0" y="650"/>
                  </a:cubicBezTo>
                  <a:lnTo>
                    <a:pt x="0" y="2036"/>
                  </a:lnTo>
                  <a:cubicBezTo>
                    <a:pt x="0" y="2555"/>
                    <a:pt x="159" y="3060"/>
                    <a:pt x="448" y="3493"/>
                  </a:cubicBezTo>
                  <a:lnTo>
                    <a:pt x="477" y="3551"/>
                  </a:lnTo>
                  <a:lnTo>
                    <a:pt x="2396" y="3551"/>
                  </a:lnTo>
                  <a:lnTo>
                    <a:pt x="2425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7" y="303"/>
                    <a:pt x="2599" y="217"/>
                  </a:cubicBezTo>
                  <a:lnTo>
                    <a:pt x="2165" y="0"/>
                  </a:lnTo>
                  <a:cubicBezTo>
                    <a:pt x="2013" y="191"/>
                    <a:pt x="1556" y="202"/>
                    <a:pt x="1451" y="202"/>
                  </a:cubicBezTo>
                  <a:cubicBezTo>
                    <a:pt x="1437" y="202"/>
                    <a:pt x="1429" y="202"/>
                    <a:pt x="1429" y="202"/>
                  </a:cubicBezTo>
                  <a:cubicBezTo>
                    <a:pt x="1429" y="202"/>
                    <a:pt x="1422" y="202"/>
                    <a:pt x="1408" y="202"/>
                  </a:cubicBezTo>
                  <a:cubicBezTo>
                    <a:pt x="1305" y="202"/>
                    <a:pt x="860" y="191"/>
                    <a:pt x="707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72"/>
            <p:cNvSpPr/>
            <p:nvPr/>
          </p:nvSpPr>
          <p:spPr>
            <a:xfrm>
              <a:off x="2536322" y="3541864"/>
              <a:ext cx="49992" cy="106354"/>
            </a:xfrm>
            <a:custGeom>
              <a:avLst/>
              <a:gdLst/>
              <a:ahLst/>
              <a:cxnLst/>
              <a:rect l="l" t="t" r="r" b="b"/>
              <a:pathLst>
                <a:path w="1907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06" y="4057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72"/>
            <p:cNvSpPr/>
            <p:nvPr/>
          </p:nvSpPr>
          <p:spPr>
            <a:xfrm>
              <a:off x="2523844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2" y="1"/>
                  </a:moveTo>
                  <a:cubicBezTo>
                    <a:pt x="15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45" y="2671"/>
                    <a:pt x="433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4" y="261"/>
                    <a:pt x="289" y="16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72"/>
            <p:cNvSpPr/>
            <p:nvPr/>
          </p:nvSpPr>
          <p:spPr>
            <a:xfrm>
              <a:off x="2586288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4" y="1"/>
                  </a:moveTo>
                  <a:lnTo>
                    <a:pt x="202" y="160"/>
                  </a:lnTo>
                  <a:cubicBezTo>
                    <a:pt x="72" y="261"/>
                    <a:pt x="0" y="391"/>
                    <a:pt x="0" y="549"/>
                  </a:cubicBezTo>
                  <a:lnTo>
                    <a:pt x="0" y="3162"/>
                  </a:lnTo>
                  <a:lnTo>
                    <a:pt x="43" y="3104"/>
                  </a:lnTo>
                  <a:cubicBezTo>
                    <a:pt x="332" y="2671"/>
                    <a:pt x="476" y="2166"/>
                    <a:pt x="476" y="1647"/>
                  </a:cubicBezTo>
                  <a:lnTo>
                    <a:pt x="476" y="261"/>
                  </a:lnTo>
                  <a:cubicBezTo>
                    <a:pt x="476" y="174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72"/>
            <p:cNvSpPr/>
            <p:nvPr/>
          </p:nvSpPr>
          <p:spPr>
            <a:xfrm>
              <a:off x="2542011" y="3441670"/>
              <a:ext cx="38615" cy="100220"/>
            </a:xfrm>
            <a:custGeom>
              <a:avLst/>
              <a:gdLst/>
              <a:ahLst/>
              <a:cxnLst/>
              <a:rect l="l" t="t" r="r" b="b"/>
              <a:pathLst>
                <a:path w="1473" h="3823" extrusionOk="0">
                  <a:moveTo>
                    <a:pt x="245" y="0"/>
                  </a:moveTo>
                  <a:cubicBezTo>
                    <a:pt x="235" y="0"/>
                    <a:pt x="224" y="4"/>
                    <a:pt x="217" y="11"/>
                  </a:cubicBezTo>
                  <a:lnTo>
                    <a:pt x="0" y="271"/>
                  </a:lnTo>
                  <a:lnTo>
                    <a:pt x="332" y="675"/>
                  </a:lnTo>
                  <a:cubicBezTo>
                    <a:pt x="349" y="700"/>
                    <a:pt x="380" y="716"/>
                    <a:pt x="412" y="716"/>
                  </a:cubicBezTo>
                  <a:cubicBezTo>
                    <a:pt x="435" y="716"/>
                    <a:pt x="458" y="708"/>
                    <a:pt x="476" y="690"/>
                  </a:cubicBezTo>
                  <a:lnTo>
                    <a:pt x="621" y="574"/>
                  </a:lnTo>
                  <a:lnTo>
                    <a:pt x="621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96" y="690"/>
                  </a:lnTo>
                  <a:cubicBezTo>
                    <a:pt x="1014" y="708"/>
                    <a:pt x="1037" y="716"/>
                    <a:pt x="1060" y="716"/>
                  </a:cubicBezTo>
                  <a:cubicBezTo>
                    <a:pt x="1092" y="716"/>
                    <a:pt x="1124" y="700"/>
                    <a:pt x="1140" y="675"/>
                  </a:cubicBezTo>
                  <a:lnTo>
                    <a:pt x="1472" y="271"/>
                  </a:lnTo>
                  <a:lnTo>
                    <a:pt x="1270" y="11"/>
                  </a:lnTo>
                  <a:cubicBezTo>
                    <a:pt x="1263" y="4"/>
                    <a:pt x="1252" y="0"/>
                    <a:pt x="1240" y="0"/>
                  </a:cubicBezTo>
                  <a:cubicBezTo>
                    <a:pt x="1227" y="0"/>
                    <a:pt x="1213" y="4"/>
                    <a:pt x="1198" y="11"/>
                  </a:cubicBezTo>
                  <a:lnTo>
                    <a:pt x="736" y="473"/>
                  </a:lnTo>
                  <a:lnTo>
                    <a:pt x="274" y="11"/>
                  </a:lnTo>
                  <a:cubicBezTo>
                    <a:pt x="267" y="4"/>
                    <a:pt x="256" y="0"/>
                    <a:pt x="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2"/>
            <p:cNvSpPr/>
            <p:nvPr/>
          </p:nvSpPr>
          <p:spPr>
            <a:xfrm>
              <a:off x="2558264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16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32" y="3581"/>
                  </a:lnTo>
                  <a:lnTo>
                    <a:pt x="232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2"/>
            <p:cNvSpPr/>
            <p:nvPr/>
          </p:nvSpPr>
          <p:spPr>
            <a:xfrm>
              <a:off x="2536322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2"/>
            <p:cNvSpPr/>
            <p:nvPr/>
          </p:nvSpPr>
          <p:spPr>
            <a:xfrm>
              <a:off x="2536008" y="3379147"/>
              <a:ext cx="34787" cy="56441"/>
            </a:xfrm>
            <a:custGeom>
              <a:avLst/>
              <a:gdLst/>
              <a:ahLst/>
              <a:cxnLst/>
              <a:rect l="l" t="t" r="r" b="b"/>
              <a:pathLst>
                <a:path w="1327" h="2153" extrusionOk="0">
                  <a:moveTo>
                    <a:pt x="734" y="0"/>
                  </a:moveTo>
                  <a:cubicBezTo>
                    <a:pt x="330" y="0"/>
                    <a:pt x="13" y="318"/>
                    <a:pt x="13" y="722"/>
                  </a:cubicBezTo>
                  <a:lnTo>
                    <a:pt x="13" y="1198"/>
                  </a:lnTo>
                  <a:cubicBezTo>
                    <a:pt x="1" y="1746"/>
                    <a:pt x="450" y="2152"/>
                    <a:pt x="957" y="2152"/>
                  </a:cubicBezTo>
                  <a:cubicBezTo>
                    <a:pt x="1079" y="2152"/>
                    <a:pt x="1204" y="2129"/>
                    <a:pt x="1326" y="2079"/>
                  </a:cubicBezTo>
                  <a:cubicBezTo>
                    <a:pt x="965" y="1934"/>
                    <a:pt x="720" y="1573"/>
                    <a:pt x="734" y="1184"/>
                  </a:cubicBezTo>
                  <a:lnTo>
                    <a:pt x="734" y="707"/>
                  </a:lnTo>
                  <a:cubicBezTo>
                    <a:pt x="734" y="361"/>
                    <a:pt x="980" y="72"/>
                    <a:pt x="1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2"/>
            <p:cNvSpPr/>
            <p:nvPr/>
          </p:nvSpPr>
          <p:spPr>
            <a:xfrm>
              <a:off x="2536322" y="3378754"/>
              <a:ext cx="49992" cy="25429"/>
            </a:xfrm>
            <a:custGeom>
              <a:avLst/>
              <a:gdLst/>
              <a:ahLst/>
              <a:cxnLst/>
              <a:rect l="l" t="t" r="r" b="b"/>
              <a:pathLst>
                <a:path w="1907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69" y="969"/>
                  </a:cubicBezTo>
                  <a:cubicBezTo>
                    <a:pt x="1815" y="969"/>
                    <a:pt x="1860" y="969"/>
                    <a:pt x="1906" y="968"/>
                  </a:cubicBezTo>
                  <a:lnTo>
                    <a:pt x="1906" y="722"/>
                  </a:lnTo>
                  <a:cubicBezTo>
                    <a:pt x="1906" y="333"/>
                    <a:pt x="1588" y="1"/>
                    <a:pt x="118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72"/>
            <p:cNvSpPr/>
            <p:nvPr/>
          </p:nvSpPr>
          <p:spPr>
            <a:xfrm>
              <a:off x="2536322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1" y="780"/>
                    <a:pt x="477" y="837"/>
                    <a:pt x="722" y="866"/>
                  </a:cubicBezTo>
                  <a:lnTo>
                    <a:pt x="722" y="707"/>
                  </a:lnTo>
                  <a:cubicBezTo>
                    <a:pt x="722" y="361"/>
                    <a:pt x="968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2"/>
            <p:cNvSpPr/>
            <p:nvPr/>
          </p:nvSpPr>
          <p:spPr>
            <a:xfrm>
              <a:off x="2348623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2"/>
            <p:cNvSpPr/>
            <p:nvPr/>
          </p:nvSpPr>
          <p:spPr>
            <a:xfrm>
              <a:off x="2347102" y="3429087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9" y="1"/>
                  </a:moveTo>
                  <a:lnTo>
                    <a:pt x="59" y="477"/>
                  </a:lnTo>
                  <a:cubicBezTo>
                    <a:pt x="44" y="520"/>
                    <a:pt x="30" y="578"/>
                    <a:pt x="1" y="621"/>
                  </a:cubicBezTo>
                  <a:cubicBezTo>
                    <a:pt x="174" y="686"/>
                    <a:pt x="354" y="719"/>
                    <a:pt x="533" y="719"/>
                  </a:cubicBezTo>
                  <a:cubicBezTo>
                    <a:pt x="712" y="719"/>
                    <a:pt x="889" y="686"/>
                    <a:pt x="1055" y="621"/>
                  </a:cubicBezTo>
                  <a:cubicBezTo>
                    <a:pt x="1026" y="578"/>
                    <a:pt x="1011" y="520"/>
                    <a:pt x="1011" y="477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2"/>
            <p:cNvSpPr/>
            <p:nvPr/>
          </p:nvSpPr>
          <p:spPr>
            <a:xfrm>
              <a:off x="2323273" y="3448774"/>
              <a:ext cx="75342" cy="93116"/>
            </a:xfrm>
            <a:custGeom>
              <a:avLst/>
              <a:gdLst/>
              <a:ahLst/>
              <a:cxnLst/>
              <a:rect l="l" t="t" r="r" b="b"/>
              <a:pathLst>
                <a:path w="2874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16" y="303"/>
                    <a:pt x="0" y="462"/>
                    <a:pt x="15" y="650"/>
                  </a:cubicBezTo>
                  <a:lnTo>
                    <a:pt x="15" y="2036"/>
                  </a:lnTo>
                  <a:cubicBezTo>
                    <a:pt x="15" y="2555"/>
                    <a:pt x="159" y="3060"/>
                    <a:pt x="448" y="3493"/>
                  </a:cubicBezTo>
                  <a:lnTo>
                    <a:pt x="491" y="3551"/>
                  </a:lnTo>
                  <a:lnTo>
                    <a:pt x="2397" y="3551"/>
                  </a:lnTo>
                  <a:lnTo>
                    <a:pt x="2426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68" y="202"/>
                    <a:pt x="1465" y="202"/>
                  </a:cubicBezTo>
                  <a:cubicBezTo>
                    <a:pt x="1451" y="202"/>
                    <a:pt x="1444" y="202"/>
                    <a:pt x="1444" y="202"/>
                  </a:cubicBezTo>
                  <a:cubicBezTo>
                    <a:pt x="1444" y="202"/>
                    <a:pt x="1436" y="202"/>
                    <a:pt x="1422" y="202"/>
                  </a:cubicBezTo>
                  <a:cubicBezTo>
                    <a:pt x="1317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2"/>
            <p:cNvSpPr/>
            <p:nvPr/>
          </p:nvSpPr>
          <p:spPr>
            <a:xfrm>
              <a:off x="2335751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21" y="4057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2"/>
            <p:cNvSpPr/>
            <p:nvPr/>
          </p:nvSpPr>
          <p:spPr>
            <a:xfrm>
              <a:off x="2323273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3" y="1"/>
                  </a:moveTo>
                  <a:cubicBezTo>
                    <a:pt x="29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59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2"/>
            <p:cNvSpPr/>
            <p:nvPr/>
          </p:nvSpPr>
          <p:spPr>
            <a:xfrm>
              <a:off x="2386084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30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2"/>
            <p:cNvSpPr/>
            <p:nvPr/>
          </p:nvSpPr>
          <p:spPr>
            <a:xfrm>
              <a:off x="2341807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3" y="0"/>
                  </a:moveTo>
                  <a:cubicBezTo>
                    <a:pt x="221" y="0"/>
                    <a:pt x="210" y="4"/>
                    <a:pt x="203" y="11"/>
                  </a:cubicBezTo>
                  <a:lnTo>
                    <a:pt x="1" y="271"/>
                  </a:lnTo>
                  <a:lnTo>
                    <a:pt x="318" y="675"/>
                  </a:lnTo>
                  <a:cubicBezTo>
                    <a:pt x="343" y="700"/>
                    <a:pt x="373" y="716"/>
                    <a:pt x="406" y="716"/>
                  </a:cubicBezTo>
                  <a:cubicBezTo>
                    <a:pt x="429" y="716"/>
                    <a:pt x="453" y="708"/>
                    <a:pt x="477" y="690"/>
                  </a:cubicBezTo>
                  <a:lnTo>
                    <a:pt x="607" y="574"/>
                  </a:lnTo>
                  <a:lnTo>
                    <a:pt x="607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6" y="708"/>
                    <a:pt x="1031" y="716"/>
                    <a:pt x="1054" y="716"/>
                  </a:cubicBezTo>
                  <a:cubicBezTo>
                    <a:pt x="1086" y="716"/>
                    <a:pt x="1116" y="700"/>
                    <a:pt x="1141" y="675"/>
                  </a:cubicBezTo>
                  <a:lnTo>
                    <a:pt x="1459" y="271"/>
                  </a:lnTo>
                  <a:lnTo>
                    <a:pt x="1257" y="11"/>
                  </a:lnTo>
                  <a:cubicBezTo>
                    <a:pt x="1249" y="4"/>
                    <a:pt x="1239" y="0"/>
                    <a:pt x="1228" y="0"/>
                  </a:cubicBezTo>
                  <a:cubicBezTo>
                    <a:pt x="1217" y="0"/>
                    <a:pt x="1206" y="4"/>
                    <a:pt x="1199" y="11"/>
                  </a:cubicBezTo>
                  <a:lnTo>
                    <a:pt x="737" y="473"/>
                  </a:lnTo>
                  <a:lnTo>
                    <a:pt x="275" y="11"/>
                  </a:lnTo>
                  <a:cubicBezTo>
                    <a:pt x="261" y="4"/>
                    <a:pt x="246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72"/>
            <p:cNvSpPr/>
            <p:nvPr/>
          </p:nvSpPr>
          <p:spPr>
            <a:xfrm>
              <a:off x="2357693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31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2"/>
            <p:cNvSpPr/>
            <p:nvPr/>
          </p:nvSpPr>
          <p:spPr>
            <a:xfrm>
              <a:off x="2335751" y="3378754"/>
              <a:ext cx="50752" cy="56782"/>
            </a:xfrm>
            <a:custGeom>
              <a:avLst/>
              <a:gdLst/>
              <a:ahLst/>
              <a:cxnLst/>
              <a:rect l="l" t="t" r="r" b="b"/>
              <a:pathLst>
                <a:path w="1936" h="2166" extrusionOk="0">
                  <a:moveTo>
                    <a:pt x="723" y="1"/>
                  </a:moveTo>
                  <a:cubicBezTo>
                    <a:pt x="333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68" y="2166"/>
                  </a:cubicBezTo>
                  <a:cubicBezTo>
                    <a:pt x="1488" y="2166"/>
                    <a:pt x="1935" y="1733"/>
                    <a:pt x="1935" y="1199"/>
                  </a:cubicBezTo>
                  <a:lnTo>
                    <a:pt x="1935" y="722"/>
                  </a:lnTo>
                  <a:cubicBezTo>
                    <a:pt x="1935" y="333"/>
                    <a:pt x="1603" y="1"/>
                    <a:pt x="1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2"/>
            <p:cNvSpPr/>
            <p:nvPr/>
          </p:nvSpPr>
          <p:spPr>
            <a:xfrm>
              <a:off x="2335751" y="3379147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8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5" y="2129"/>
                    <a:pt x="1314" y="2079"/>
                  </a:cubicBezTo>
                  <a:cubicBezTo>
                    <a:pt x="953" y="1934"/>
                    <a:pt x="723" y="1573"/>
                    <a:pt x="723" y="1184"/>
                  </a:cubicBez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72"/>
            <p:cNvSpPr/>
            <p:nvPr/>
          </p:nvSpPr>
          <p:spPr>
            <a:xfrm>
              <a:off x="2335751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2"/>
            <p:cNvSpPr/>
            <p:nvPr/>
          </p:nvSpPr>
          <p:spPr>
            <a:xfrm>
              <a:off x="2335751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80"/>
                    <a:pt x="477" y="837"/>
                    <a:pt x="723" y="866"/>
                  </a:cubicBezTo>
                  <a:lnTo>
                    <a:pt x="723" y="722"/>
                  </a:ln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2"/>
            <p:cNvSpPr/>
            <p:nvPr/>
          </p:nvSpPr>
          <p:spPr>
            <a:xfrm>
              <a:off x="2298290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72"/>
            <p:cNvSpPr/>
            <p:nvPr/>
          </p:nvSpPr>
          <p:spPr>
            <a:xfrm>
              <a:off x="2297163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11" y="578"/>
                    <a:pt x="996" y="535"/>
                    <a:pt x="996" y="492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72"/>
            <p:cNvSpPr/>
            <p:nvPr/>
          </p:nvSpPr>
          <p:spPr>
            <a:xfrm>
              <a:off x="2273307" y="3555102"/>
              <a:ext cx="74975" cy="93116"/>
            </a:xfrm>
            <a:custGeom>
              <a:avLst/>
              <a:gdLst/>
              <a:ahLst/>
              <a:cxnLst/>
              <a:rect l="l" t="t" r="r" b="b"/>
              <a:pathLst>
                <a:path w="2860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1" y="192"/>
                    <a:pt x="1554" y="203"/>
                    <a:pt x="1451" y="203"/>
                  </a:cubicBezTo>
                  <a:cubicBezTo>
                    <a:pt x="1438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7" y="192"/>
                    <a:pt x="694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2"/>
            <p:cNvSpPr/>
            <p:nvPr/>
          </p:nvSpPr>
          <p:spPr>
            <a:xfrm>
              <a:off x="2285812" y="3648192"/>
              <a:ext cx="49966" cy="43936"/>
            </a:xfrm>
            <a:custGeom>
              <a:avLst/>
              <a:gdLst/>
              <a:ahLst/>
              <a:cxnLst/>
              <a:rect l="l" t="t" r="r" b="b"/>
              <a:pathLst>
                <a:path w="1906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01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2"/>
            <p:cNvSpPr/>
            <p:nvPr/>
          </p:nvSpPr>
          <p:spPr>
            <a:xfrm>
              <a:off x="2273307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60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90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2"/>
            <p:cNvSpPr/>
            <p:nvPr/>
          </p:nvSpPr>
          <p:spPr>
            <a:xfrm>
              <a:off x="2335751" y="3565693"/>
              <a:ext cx="12898" cy="82525"/>
            </a:xfrm>
            <a:custGeom>
              <a:avLst/>
              <a:gdLst/>
              <a:ahLst/>
              <a:cxnLst/>
              <a:rect l="l" t="t" r="r" b="b"/>
              <a:pathLst>
                <a:path w="492" h="3148" extrusionOk="0">
                  <a:moveTo>
                    <a:pt x="419" y="1"/>
                  </a:moveTo>
                  <a:lnTo>
                    <a:pt x="203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44" y="3090"/>
                  </a:lnTo>
                  <a:cubicBezTo>
                    <a:pt x="333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92" y="159"/>
                    <a:pt x="463" y="73"/>
                    <a:pt x="41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2291867" y="3547998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1"/>
                  </a:moveTo>
                  <a:cubicBezTo>
                    <a:pt x="220" y="1"/>
                    <a:pt x="210" y="4"/>
                    <a:pt x="202" y="12"/>
                  </a:cubicBezTo>
                  <a:lnTo>
                    <a:pt x="0" y="271"/>
                  </a:lnTo>
                  <a:lnTo>
                    <a:pt x="318" y="676"/>
                  </a:lnTo>
                  <a:cubicBezTo>
                    <a:pt x="343" y="701"/>
                    <a:pt x="373" y="716"/>
                    <a:pt x="405" y="716"/>
                  </a:cubicBezTo>
                  <a:cubicBezTo>
                    <a:pt x="428" y="716"/>
                    <a:pt x="452" y="708"/>
                    <a:pt x="477" y="690"/>
                  </a:cubicBezTo>
                  <a:lnTo>
                    <a:pt x="607" y="575"/>
                  </a:lnTo>
                  <a:lnTo>
                    <a:pt x="607" y="3823"/>
                  </a:lnTo>
                  <a:lnTo>
                    <a:pt x="852" y="3823"/>
                  </a:lnTo>
                  <a:lnTo>
                    <a:pt x="852" y="575"/>
                  </a:lnTo>
                  <a:lnTo>
                    <a:pt x="982" y="690"/>
                  </a:lnTo>
                  <a:cubicBezTo>
                    <a:pt x="1006" y="708"/>
                    <a:pt x="1030" y="716"/>
                    <a:pt x="1053" y="716"/>
                  </a:cubicBezTo>
                  <a:cubicBezTo>
                    <a:pt x="1085" y="716"/>
                    <a:pt x="1115" y="701"/>
                    <a:pt x="1141" y="676"/>
                  </a:cubicBezTo>
                  <a:lnTo>
                    <a:pt x="1458" y="271"/>
                  </a:lnTo>
                  <a:lnTo>
                    <a:pt x="1256" y="26"/>
                  </a:lnTo>
                  <a:cubicBezTo>
                    <a:pt x="1249" y="12"/>
                    <a:pt x="1238" y="4"/>
                    <a:pt x="1227" y="4"/>
                  </a:cubicBezTo>
                  <a:cubicBezTo>
                    <a:pt x="1216" y="4"/>
                    <a:pt x="1206" y="12"/>
                    <a:pt x="1198" y="26"/>
                  </a:cubicBezTo>
                  <a:lnTo>
                    <a:pt x="736" y="474"/>
                  </a:lnTo>
                  <a:lnTo>
                    <a:pt x="260" y="12"/>
                  </a:lnTo>
                  <a:cubicBezTo>
                    <a:pt x="253" y="4"/>
                    <a:pt x="242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2"/>
            <p:cNvSpPr/>
            <p:nvPr/>
          </p:nvSpPr>
          <p:spPr>
            <a:xfrm>
              <a:off x="2307754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2"/>
            <p:cNvSpPr/>
            <p:nvPr/>
          </p:nvSpPr>
          <p:spPr>
            <a:xfrm>
              <a:off x="2285812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3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2"/>
            <p:cNvSpPr/>
            <p:nvPr/>
          </p:nvSpPr>
          <p:spPr>
            <a:xfrm>
              <a:off x="2285812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08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2"/>
            <p:cNvSpPr/>
            <p:nvPr/>
          </p:nvSpPr>
          <p:spPr>
            <a:xfrm>
              <a:off x="2285418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33" y="1"/>
                    <a:pt x="1" y="319"/>
                    <a:pt x="1" y="723"/>
                  </a:cubicBezTo>
                  <a:lnTo>
                    <a:pt x="15" y="737"/>
                  </a:lnTo>
                  <a:cubicBezTo>
                    <a:pt x="591" y="884"/>
                    <a:pt x="1192" y="970"/>
                    <a:pt x="1783" y="970"/>
                  </a:cubicBezTo>
                  <a:cubicBezTo>
                    <a:pt x="1829" y="970"/>
                    <a:pt x="1875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2"/>
            <p:cNvSpPr/>
            <p:nvPr/>
          </p:nvSpPr>
          <p:spPr>
            <a:xfrm>
              <a:off x="2285812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2"/>
            <p:cNvSpPr/>
            <p:nvPr/>
          </p:nvSpPr>
          <p:spPr>
            <a:xfrm>
              <a:off x="2398588" y="3535415"/>
              <a:ext cx="24983" cy="25009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2"/>
            <p:cNvSpPr/>
            <p:nvPr/>
          </p:nvSpPr>
          <p:spPr>
            <a:xfrm>
              <a:off x="2397435" y="3535415"/>
              <a:ext cx="27290" cy="18849"/>
            </a:xfrm>
            <a:custGeom>
              <a:avLst/>
              <a:gdLst/>
              <a:ahLst/>
              <a:cxnLst/>
              <a:rect l="l" t="t" r="r" b="b"/>
              <a:pathLst>
                <a:path w="1041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30" y="578"/>
                    <a:pt x="1" y="622"/>
                  </a:cubicBezTo>
                  <a:cubicBezTo>
                    <a:pt x="167" y="687"/>
                    <a:pt x="344" y="719"/>
                    <a:pt x="520" y="719"/>
                  </a:cubicBezTo>
                  <a:cubicBezTo>
                    <a:pt x="697" y="719"/>
                    <a:pt x="874" y="687"/>
                    <a:pt x="1040" y="622"/>
                  </a:cubicBezTo>
                  <a:cubicBezTo>
                    <a:pt x="1011" y="578"/>
                    <a:pt x="997" y="535"/>
                    <a:pt x="997" y="492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72"/>
            <p:cNvSpPr/>
            <p:nvPr/>
          </p:nvSpPr>
          <p:spPr>
            <a:xfrm>
              <a:off x="2373606" y="3555102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693" y="0"/>
                  </a:moveTo>
                  <a:lnTo>
                    <a:pt x="260" y="231"/>
                  </a:lnTo>
                  <a:cubicBezTo>
                    <a:pt x="101" y="304"/>
                    <a:pt x="0" y="477"/>
                    <a:pt x="0" y="650"/>
                  </a:cubicBezTo>
                  <a:lnTo>
                    <a:pt x="0" y="2036"/>
                  </a:lnTo>
                  <a:cubicBezTo>
                    <a:pt x="0" y="2556"/>
                    <a:pt x="159" y="3061"/>
                    <a:pt x="448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5" y="3494"/>
                  </a:lnTo>
                  <a:cubicBezTo>
                    <a:pt x="2714" y="3061"/>
                    <a:pt x="2873" y="2556"/>
                    <a:pt x="2858" y="2036"/>
                  </a:cubicBezTo>
                  <a:lnTo>
                    <a:pt x="2858" y="650"/>
                  </a:lnTo>
                  <a:cubicBezTo>
                    <a:pt x="2858" y="477"/>
                    <a:pt x="2757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3" y="203"/>
                    <a:pt x="1451" y="203"/>
                  </a:cubicBezTo>
                  <a:cubicBezTo>
                    <a:pt x="1437" y="203"/>
                    <a:pt x="1429" y="203"/>
                    <a:pt x="1429" y="203"/>
                  </a:cubicBezTo>
                  <a:cubicBezTo>
                    <a:pt x="1429" y="203"/>
                    <a:pt x="1422" y="203"/>
                    <a:pt x="1408" y="203"/>
                  </a:cubicBezTo>
                  <a:cubicBezTo>
                    <a:pt x="1305" y="203"/>
                    <a:pt x="859" y="192"/>
                    <a:pt x="693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2"/>
            <p:cNvSpPr/>
            <p:nvPr/>
          </p:nvSpPr>
          <p:spPr>
            <a:xfrm>
              <a:off x="2386084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18"/>
                    <a:pt x="419" y="2151"/>
                    <a:pt x="953" y="2151"/>
                  </a:cubicBezTo>
                  <a:cubicBezTo>
                    <a:pt x="1488" y="2151"/>
                    <a:pt x="1921" y="1718"/>
                    <a:pt x="1921" y="1199"/>
                  </a:cubicBezTo>
                  <a:lnTo>
                    <a:pt x="1921" y="722"/>
                  </a:lnTo>
                  <a:cubicBezTo>
                    <a:pt x="1921" y="318"/>
                    <a:pt x="1603" y="0"/>
                    <a:pt x="1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72"/>
            <p:cNvSpPr/>
            <p:nvPr/>
          </p:nvSpPr>
          <p:spPr>
            <a:xfrm>
              <a:off x="2385717" y="3485475"/>
              <a:ext cx="34840" cy="56441"/>
            </a:xfrm>
            <a:custGeom>
              <a:avLst/>
              <a:gdLst/>
              <a:ahLst/>
              <a:cxnLst/>
              <a:rect l="l" t="t" r="r" b="b"/>
              <a:pathLst>
                <a:path w="1329" h="2153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51" y="2152"/>
                    <a:pt x="952" y="2152"/>
                  </a:cubicBezTo>
                  <a:cubicBezTo>
                    <a:pt x="1071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2"/>
            <p:cNvSpPr/>
            <p:nvPr/>
          </p:nvSpPr>
          <p:spPr>
            <a:xfrm>
              <a:off x="2386084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32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72"/>
            <p:cNvSpPr/>
            <p:nvPr/>
          </p:nvSpPr>
          <p:spPr>
            <a:xfrm>
              <a:off x="2373606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15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45" y="2657"/>
                    <a:pt x="433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2"/>
            <p:cNvSpPr/>
            <p:nvPr/>
          </p:nvSpPr>
          <p:spPr>
            <a:xfrm>
              <a:off x="2436050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4" y="1"/>
                  </a:moveTo>
                  <a:lnTo>
                    <a:pt x="188" y="159"/>
                  </a:lnTo>
                  <a:cubicBezTo>
                    <a:pt x="72" y="246"/>
                    <a:pt x="0" y="390"/>
                    <a:pt x="0" y="535"/>
                  </a:cubicBezTo>
                  <a:lnTo>
                    <a:pt x="0" y="3148"/>
                  </a:lnTo>
                  <a:lnTo>
                    <a:pt x="43" y="3090"/>
                  </a:lnTo>
                  <a:cubicBezTo>
                    <a:pt x="332" y="2657"/>
                    <a:pt x="476" y="2152"/>
                    <a:pt x="476" y="1632"/>
                  </a:cubicBezTo>
                  <a:lnTo>
                    <a:pt x="476" y="246"/>
                  </a:lnTo>
                  <a:cubicBezTo>
                    <a:pt x="476" y="159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72"/>
            <p:cNvSpPr/>
            <p:nvPr/>
          </p:nvSpPr>
          <p:spPr>
            <a:xfrm>
              <a:off x="2391773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44" y="0"/>
                  </a:moveTo>
                  <a:cubicBezTo>
                    <a:pt x="231" y="0"/>
                    <a:pt x="217" y="8"/>
                    <a:pt x="202" y="22"/>
                  </a:cubicBezTo>
                  <a:lnTo>
                    <a:pt x="0" y="267"/>
                  </a:lnTo>
                  <a:lnTo>
                    <a:pt x="332" y="672"/>
                  </a:lnTo>
                  <a:cubicBezTo>
                    <a:pt x="349" y="697"/>
                    <a:pt x="380" y="712"/>
                    <a:pt x="412" y="712"/>
                  </a:cubicBezTo>
                  <a:cubicBezTo>
                    <a:pt x="435" y="712"/>
                    <a:pt x="458" y="704"/>
                    <a:pt x="477" y="686"/>
                  </a:cubicBezTo>
                  <a:lnTo>
                    <a:pt x="621" y="571"/>
                  </a:lnTo>
                  <a:lnTo>
                    <a:pt x="621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6" y="686"/>
                  </a:lnTo>
                  <a:cubicBezTo>
                    <a:pt x="1014" y="704"/>
                    <a:pt x="1038" y="712"/>
                    <a:pt x="1061" y="712"/>
                  </a:cubicBezTo>
                  <a:cubicBezTo>
                    <a:pt x="1092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71" y="22"/>
                  </a:lnTo>
                  <a:cubicBezTo>
                    <a:pt x="1256" y="8"/>
                    <a:pt x="1242" y="0"/>
                    <a:pt x="1229" y="0"/>
                  </a:cubicBezTo>
                  <a:cubicBezTo>
                    <a:pt x="1216" y="0"/>
                    <a:pt x="1206" y="8"/>
                    <a:pt x="1198" y="22"/>
                  </a:cubicBezTo>
                  <a:lnTo>
                    <a:pt x="736" y="484"/>
                  </a:lnTo>
                  <a:lnTo>
                    <a:pt x="274" y="22"/>
                  </a:lnTo>
                  <a:cubicBezTo>
                    <a:pt x="267" y="8"/>
                    <a:pt x="256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2"/>
            <p:cNvSpPr/>
            <p:nvPr/>
          </p:nvSpPr>
          <p:spPr>
            <a:xfrm>
              <a:off x="2408026" y="3660670"/>
              <a:ext cx="6082" cy="31458"/>
            </a:xfrm>
            <a:custGeom>
              <a:avLst/>
              <a:gdLst/>
              <a:ahLst/>
              <a:cxnLst/>
              <a:rect l="l" t="t" r="r" b="b"/>
              <a:pathLst>
                <a:path w="232" h="1200" extrusionOk="0">
                  <a:moveTo>
                    <a:pt x="116" y="1"/>
                  </a:moveTo>
                  <a:cubicBezTo>
                    <a:pt x="44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32" y="1199"/>
                  </a:lnTo>
                  <a:lnTo>
                    <a:pt x="232" y="116"/>
                  </a:lnTo>
                  <a:cubicBezTo>
                    <a:pt x="232" y="59"/>
                    <a:pt x="189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72"/>
            <p:cNvSpPr/>
            <p:nvPr/>
          </p:nvSpPr>
          <p:spPr>
            <a:xfrm>
              <a:off x="2385717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15" y="737"/>
                  </a:lnTo>
                  <a:cubicBezTo>
                    <a:pt x="591" y="884"/>
                    <a:pt x="1179" y="970"/>
                    <a:pt x="1780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603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2"/>
            <p:cNvSpPr/>
            <p:nvPr/>
          </p:nvSpPr>
          <p:spPr>
            <a:xfrm>
              <a:off x="2385717" y="3485475"/>
              <a:ext cx="34840" cy="23095"/>
            </a:xfrm>
            <a:custGeom>
              <a:avLst/>
              <a:gdLst/>
              <a:ahLst/>
              <a:cxnLst/>
              <a:rect l="l" t="t" r="r" b="b"/>
              <a:pathLst>
                <a:path w="1329" h="881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cubicBezTo>
                    <a:pt x="246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2"/>
            <p:cNvSpPr/>
            <p:nvPr/>
          </p:nvSpPr>
          <p:spPr>
            <a:xfrm>
              <a:off x="2498861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2"/>
            <p:cNvSpPr/>
            <p:nvPr/>
          </p:nvSpPr>
          <p:spPr>
            <a:xfrm>
              <a:off x="2497340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8" y="1"/>
                  </a:moveTo>
                  <a:lnTo>
                    <a:pt x="58" y="492"/>
                  </a:lnTo>
                  <a:cubicBezTo>
                    <a:pt x="58" y="535"/>
                    <a:pt x="30" y="578"/>
                    <a:pt x="1" y="622"/>
                  </a:cubicBezTo>
                  <a:cubicBezTo>
                    <a:pt x="174" y="687"/>
                    <a:pt x="354" y="719"/>
                    <a:pt x="533" y="719"/>
                  </a:cubicBezTo>
                  <a:cubicBezTo>
                    <a:pt x="712" y="719"/>
                    <a:pt x="888" y="687"/>
                    <a:pt x="1054" y="622"/>
                  </a:cubicBezTo>
                  <a:cubicBezTo>
                    <a:pt x="1026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2"/>
            <p:cNvSpPr/>
            <p:nvPr/>
          </p:nvSpPr>
          <p:spPr>
            <a:xfrm>
              <a:off x="2473878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4" y="203"/>
                    <a:pt x="1451" y="203"/>
                  </a:cubicBezTo>
                  <a:cubicBezTo>
                    <a:pt x="1437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6" y="192"/>
                    <a:pt x="694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2"/>
            <p:cNvSpPr/>
            <p:nvPr/>
          </p:nvSpPr>
          <p:spPr>
            <a:xfrm>
              <a:off x="2485989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72"/>
            <p:cNvSpPr/>
            <p:nvPr/>
          </p:nvSpPr>
          <p:spPr>
            <a:xfrm>
              <a:off x="2473511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29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2"/>
            <p:cNvSpPr/>
            <p:nvPr/>
          </p:nvSpPr>
          <p:spPr>
            <a:xfrm>
              <a:off x="2536322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5" y="1"/>
                  </a:moveTo>
                  <a:lnTo>
                    <a:pt x="188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29" y="3090"/>
                  </a:lnTo>
                  <a:cubicBezTo>
                    <a:pt x="318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2"/>
            <p:cNvSpPr/>
            <p:nvPr/>
          </p:nvSpPr>
          <p:spPr>
            <a:xfrm>
              <a:off x="2492045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33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8" y="672"/>
                  </a:lnTo>
                  <a:cubicBezTo>
                    <a:pt x="343" y="697"/>
                    <a:pt x="378" y="712"/>
                    <a:pt x="412" y="712"/>
                  </a:cubicBezTo>
                  <a:cubicBezTo>
                    <a:pt x="436" y="712"/>
                    <a:pt x="459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7" y="686"/>
                  </a:lnTo>
                  <a:cubicBezTo>
                    <a:pt x="1015" y="704"/>
                    <a:pt x="1038" y="712"/>
                    <a:pt x="1061" y="712"/>
                  </a:cubicBezTo>
                  <a:cubicBezTo>
                    <a:pt x="1093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56" y="22"/>
                  </a:lnTo>
                  <a:cubicBezTo>
                    <a:pt x="1249" y="8"/>
                    <a:pt x="1238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75" y="22"/>
                  </a:lnTo>
                  <a:cubicBezTo>
                    <a:pt x="260" y="8"/>
                    <a:pt x="246" y="0"/>
                    <a:pt x="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2"/>
            <p:cNvSpPr/>
            <p:nvPr/>
          </p:nvSpPr>
          <p:spPr>
            <a:xfrm>
              <a:off x="2507931" y="3660670"/>
              <a:ext cx="6475" cy="31458"/>
            </a:xfrm>
            <a:custGeom>
              <a:avLst/>
              <a:gdLst/>
              <a:ahLst/>
              <a:cxnLst/>
              <a:rect l="l" t="t" r="r" b="b"/>
              <a:pathLst>
                <a:path w="247" h="1200" extrusionOk="0">
                  <a:moveTo>
                    <a:pt x="131" y="1"/>
                  </a:moveTo>
                  <a:cubicBezTo>
                    <a:pt x="59" y="1"/>
                    <a:pt x="15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2"/>
            <p:cNvSpPr/>
            <p:nvPr/>
          </p:nvSpPr>
          <p:spPr>
            <a:xfrm>
              <a:off x="2486383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19" y="2151"/>
                    <a:pt x="953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588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2"/>
            <p:cNvSpPr/>
            <p:nvPr/>
          </p:nvSpPr>
          <p:spPr>
            <a:xfrm>
              <a:off x="2485989" y="3485475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2"/>
            <p:cNvSpPr/>
            <p:nvPr/>
          </p:nvSpPr>
          <p:spPr>
            <a:xfrm>
              <a:off x="2485989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19"/>
                    <a:pt x="1" y="723"/>
                  </a:cubicBezTo>
                  <a:lnTo>
                    <a:pt x="1" y="737"/>
                  </a:lnTo>
                  <a:cubicBezTo>
                    <a:pt x="577" y="884"/>
                    <a:pt x="1177" y="970"/>
                    <a:pt x="1780" y="970"/>
                  </a:cubicBezTo>
                  <a:cubicBezTo>
                    <a:pt x="1827" y="970"/>
                    <a:pt x="1874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2"/>
            <p:cNvSpPr/>
            <p:nvPr/>
          </p:nvSpPr>
          <p:spPr>
            <a:xfrm>
              <a:off x="2485989" y="3485475"/>
              <a:ext cx="34473" cy="23095"/>
            </a:xfrm>
            <a:custGeom>
              <a:avLst/>
              <a:gdLst/>
              <a:ahLst/>
              <a:cxnLst/>
              <a:rect l="l" t="t" r="r" b="b"/>
              <a:pathLst>
                <a:path w="1315" h="881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2"/>
            <p:cNvSpPr/>
            <p:nvPr/>
          </p:nvSpPr>
          <p:spPr>
            <a:xfrm>
              <a:off x="2598766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2"/>
            <p:cNvSpPr/>
            <p:nvPr/>
          </p:nvSpPr>
          <p:spPr>
            <a:xfrm>
              <a:off x="2597639" y="3535415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92"/>
                  </a:lnTo>
                  <a:cubicBezTo>
                    <a:pt x="43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25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2"/>
            <p:cNvSpPr/>
            <p:nvPr/>
          </p:nvSpPr>
          <p:spPr>
            <a:xfrm>
              <a:off x="2573783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60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72" y="304"/>
                    <a:pt x="2613" y="231"/>
                  </a:cubicBezTo>
                  <a:lnTo>
                    <a:pt x="2166" y="0"/>
                  </a:lnTo>
                  <a:cubicBezTo>
                    <a:pt x="2013" y="192"/>
                    <a:pt x="1568" y="203"/>
                    <a:pt x="1465" y="203"/>
                  </a:cubicBezTo>
                  <a:cubicBezTo>
                    <a:pt x="1452" y="203"/>
                    <a:pt x="1444" y="203"/>
                    <a:pt x="1444" y="203"/>
                  </a:cubicBezTo>
                  <a:cubicBezTo>
                    <a:pt x="1444" y="203"/>
                    <a:pt x="1436" y="203"/>
                    <a:pt x="1422" y="203"/>
                  </a:cubicBezTo>
                  <a:cubicBezTo>
                    <a:pt x="1317" y="203"/>
                    <a:pt x="861" y="192"/>
                    <a:pt x="70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2"/>
            <p:cNvSpPr/>
            <p:nvPr/>
          </p:nvSpPr>
          <p:spPr>
            <a:xfrm>
              <a:off x="2586288" y="3648192"/>
              <a:ext cx="50333" cy="43936"/>
            </a:xfrm>
            <a:custGeom>
              <a:avLst/>
              <a:gdLst/>
              <a:ahLst/>
              <a:cxnLst/>
              <a:rect l="l" t="t" r="r" b="b"/>
              <a:pathLst>
                <a:path w="1920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15" y="1675"/>
                    <a:pt x="245" y="1675"/>
                  </a:cubicBezTo>
                  <a:lnTo>
                    <a:pt x="1675" y="1675"/>
                  </a:lnTo>
                  <a:cubicBezTo>
                    <a:pt x="1804" y="1675"/>
                    <a:pt x="1920" y="1560"/>
                    <a:pt x="1920" y="1430"/>
                  </a:cubicBezTo>
                  <a:lnTo>
                    <a:pt x="1920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72"/>
            <p:cNvSpPr/>
            <p:nvPr/>
          </p:nvSpPr>
          <p:spPr>
            <a:xfrm>
              <a:off x="2573783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89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2"/>
            <p:cNvSpPr/>
            <p:nvPr/>
          </p:nvSpPr>
          <p:spPr>
            <a:xfrm>
              <a:off x="2636594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405" y="1"/>
                  </a:moveTo>
                  <a:lnTo>
                    <a:pt x="189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30" y="3090"/>
                  </a:lnTo>
                  <a:cubicBezTo>
                    <a:pt x="319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2"/>
            <p:cNvSpPr/>
            <p:nvPr/>
          </p:nvSpPr>
          <p:spPr>
            <a:xfrm>
              <a:off x="2592317" y="3548103"/>
              <a:ext cx="38248" cy="100115"/>
            </a:xfrm>
            <a:custGeom>
              <a:avLst/>
              <a:gdLst/>
              <a:ahLst/>
              <a:cxnLst/>
              <a:rect l="l" t="t" r="r" b="b"/>
              <a:pathLst>
                <a:path w="1459" h="3819" extrusionOk="0">
                  <a:moveTo>
                    <a:pt x="232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9" y="672"/>
                  </a:lnTo>
                  <a:cubicBezTo>
                    <a:pt x="344" y="697"/>
                    <a:pt x="374" y="712"/>
                    <a:pt x="406" y="712"/>
                  </a:cubicBezTo>
                  <a:cubicBezTo>
                    <a:pt x="429" y="712"/>
                    <a:pt x="453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3" y="3819"/>
                  </a:lnTo>
                  <a:lnTo>
                    <a:pt x="853" y="571"/>
                  </a:lnTo>
                  <a:lnTo>
                    <a:pt x="983" y="686"/>
                  </a:lnTo>
                  <a:cubicBezTo>
                    <a:pt x="1007" y="704"/>
                    <a:pt x="1031" y="712"/>
                    <a:pt x="1054" y="712"/>
                  </a:cubicBezTo>
                  <a:cubicBezTo>
                    <a:pt x="1086" y="712"/>
                    <a:pt x="1116" y="697"/>
                    <a:pt x="1141" y="672"/>
                  </a:cubicBezTo>
                  <a:lnTo>
                    <a:pt x="1459" y="267"/>
                  </a:lnTo>
                  <a:lnTo>
                    <a:pt x="1257" y="22"/>
                  </a:lnTo>
                  <a:cubicBezTo>
                    <a:pt x="1250" y="8"/>
                    <a:pt x="1239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61" y="22"/>
                  </a:lnTo>
                  <a:cubicBezTo>
                    <a:pt x="254" y="8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2"/>
            <p:cNvSpPr/>
            <p:nvPr/>
          </p:nvSpPr>
          <p:spPr>
            <a:xfrm>
              <a:off x="2608230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0" y="59"/>
                    <a:pt x="0" y="116"/>
                  </a:cubicBezTo>
                  <a:lnTo>
                    <a:pt x="0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72"/>
            <p:cNvSpPr/>
            <p:nvPr/>
          </p:nvSpPr>
          <p:spPr>
            <a:xfrm>
              <a:off x="2586288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2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72"/>
            <p:cNvSpPr/>
            <p:nvPr/>
          </p:nvSpPr>
          <p:spPr>
            <a:xfrm>
              <a:off x="2586288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72"/>
            <p:cNvSpPr/>
            <p:nvPr/>
          </p:nvSpPr>
          <p:spPr>
            <a:xfrm>
              <a:off x="2586288" y="3485082"/>
              <a:ext cx="50333" cy="25429"/>
            </a:xfrm>
            <a:custGeom>
              <a:avLst/>
              <a:gdLst/>
              <a:ahLst/>
              <a:cxnLst/>
              <a:rect l="l" t="t" r="r" b="b"/>
              <a:pathLst>
                <a:path w="1920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0" y="737"/>
                  </a:lnTo>
                  <a:cubicBezTo>
                    <a:pt x="576" y="884"/>
                    <a:pt x="1177" y="970"/>
                    <a:pt x="1779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588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2"/>
            <p:cNvSpPr/>
            <p:nvPr/>
          </p:nvSpPr>
          <p:spPr>
            <a:xfrm>
              <a:off x="2586288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6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72"/>
          <p:cNvGrpSpPr/>
          <p:nvPr/>
        </p:nvGrpSpPr>
        <p:grpSpPr>
          <a:xfrm>
            <a:off x="3003518" y="1263739"/>
            <a:ext cx="885897" cy="874748"/>
            <a:chOff x="5310611" y="1502972"/>
            <a:chExt cx="339515" cy="354781"/>
          </a:xfrm>
        </p:grpSpPr>
        <p:sp>
          <p:nvSpPr>
            <p:cNvPr id="537" name="Google Shape;537;p72"/>
            <p:cNvSpPr/>
            <p:nvPr/>
          </p:nvSpPr>
          <p:spPr>
            <a:xfrm>
              <a:off x="5310611" y="1502972"/>
              <a:ext cx="339515" cy="343285"/>
            </a:xfrm>
            <a:custGeom>
              <a:avLst/>
              <a:gdLst/>
              <a:ahLst/>
              <a:cxnLst/>
              <a:rect l="l" t="t" r="r" b="b"/>
              <a:pathLst>
                <a:path w="12966" h="13110" extrusionOk="0">
                  <a:moveTo>
                    <a:pt x="5684" y="1"/>
                  </a:moveTo>
                  <a:cubicBezTo>
                    <a:pt x="5669" y="1"/>
                    <a:pt x="5654" y="1"/>
                    <a:pt x="5639" y="2"/>
                  </a:cubicBezTo>
                  <a:cubicBezTo>
                    <a:pt x="4656" y="2"/>
                    <a:pt x="2672" y="956"/>
                    <a:pt x="2453" y="2788"/>
                  </a:cubicBezTo>
                  <a:cubicBezTo>
                    <a:pt x="2329" y="3875"/>
                    <a:pt x="1909" y="4009"/>
                    <a:pt x="1670" y="4772"/>
                  </a:cubicBezTo>
                  <a:cubicBezTo>
                    <a:pt x="142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40" y="10505"/>
                    <a:pt x="1" y="10839"/>
                    <a:pt x="325" y="11793"/>
                  </a:cubicBezTo>
                  <a:cubicBezTo>
                    <a:pt x="573" y="12509"/>
                    <a:pt x="1890" y="13110"/>
                    <a:pt x="1890" y="13110"/>
                  </a:cubicBezTo>
                  <a:lnTo>
                    <a:pt x="11067" y="13110"/>
                  </a:lnTo>
                  <a:cubicBezTo>
                    <a:pt x="11067" y="13110"/>
                    <a:pt x="12393" y="12509"/>
                    <a:pt x="12632" y="11793"/>
                  </a:cubicBezTo>
                  <a:cubicBezTo>
                    <a:pt x="12966" y="10839"/>
                    <a:pt x="12117" y="10515"/>
                    <a:pt x="12145" y="9055"/>
                  </a:cubicBezTo>
                  <a:cubicBezTo>
                    <a:pt x="12164" y="7796"/>
                    <a:pt x="11745" y="7577"/>
                    <a:pt x="11535" y="6842"/>
                  </a:cubicBezTo>
                  <a:cubicBezTo>
                    <a:pt x="11325" y="6098"/>
                    <a:pt x="11535" y="5592"/>
                    <a:pt x="11287" y="4772"/>
                  </a:cubicBezTo>
                  <a:cubicBezTo>
                    <a:pt x="11058" y="4009"/>
                    <a:pt x="10638" y="3875"/>
                    <a:pt x="10504" y="2788"/>
                  </a:cubicBezTo>
                  <a:cubicBezTo>
                    <a:pt x="10285" y="956"/>
                    <a:pt x="8301" y="2"/>
                    <a:pt x="7318" y="2"/>
                  </a:cubicBezTo>
                  <a:cubicBezTo>
                    <a:pt x="7303" y="1"/>
                    <a:pt x="7288" y="1"/>
                    <a:pt x="7273" y="1"/>
                  </a:cubicBezTo>
                  <a:cubicBezTo>
                    <a:pt x="7078" y="1"/>
                    <a:pt x="6886" y="58"/>
                    <a:pt x="6727" y="164"/>
                  </a:cubicBezTo>
                  <a:cubicBezTo>
                    <a:pt x="6650" y="212"/>
                    <a:pt x="6564" y="236"/>
                    <a:pt x="6480" y="236"/>
                  </a:cubicBezTo>
                  <a:cubicBezTo>
                    <a:pt x="6395" y="236"/>
                    <a:pt x="6312" y="212"/>
                    <a:pt x="6240" y="164"/>
                  </a:cubicBezTo>
                  <a:cubicBezTo>
                    <a:pt x="6072" y="58"/>
                    <a:pt x="5879" y="1"/>
                    <a:pt x="5684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72"/>
            <p:cNvSpPr/>
            <p:nvPr/>
          </p:nvSpPr>
          <p:spPr>
            <a:xfrm>
              <a:off x="5310611" y="1502972"/>
              <a:ext cx="169914" cy="343285"/>
            </a:xfrm>
            <a:custGeom>
              <a:avLst/>
              <a:gdLst/>
              <a:ahLst/>
              <a:cxnLst/>
              <a:rect l="l" t="t" r="r" b="b"/>
              <a:pathLst>
                <a:path w="6489" h="13110" extrusionOk="0">
                  <a:moveTo>
                    <a:pt x="5694" y="1"/>
                  </a:moveTo>
                  <a:cubicBezTo>
                    <a:pt x="5679" y="1"/>
                    <a:pt x="5664" y="1"/>
                    <a:pt x="5649" y="2"/>
                  </a:cubicBezTo>
                  <a:cubicBezTo>
                    <a:pt x="4666" y="2"/>
                    <a:pt x="2682" y="956"/>
                    <a:pt x="2462" y="2788"/>
                  </a:cubicBezTo>
                  <a:cubicBezTo>
                    <a:pt x="2329" y="3875"/>
                    <a:pt x="1909" y="4009"/>
                    <a:pt x="1680" y="4772"/>
                  </a:cubicBezTo>
                  <a:cubicBezTo>
                    <a:pt x="143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50" y="10505"/>
                    <a:pt x="1" y="10839"/>
                    <a:pt x="335" y="11793"/>
                  </a:cubicBezTo>
                  <a:cubicBezTo>
                    <a:pt x="573" y="12509"/>
                    <a:pt x="1899" y="13110"/>
                    <a:pt x="1899" y="13110"/>
                  </a:cubicBezTo>
                  <a:lnTo>
                    <a:pt x="6488" y="13110"/>
                  </a:lnTo>
                  <a:lnTo>
                    <a:pt x="6479" y="231"/>
                  </a:lnTo>
                  <a:cubicBezTo>
                    <a:pt x="6393" y="231"/>
                    <a:pt x="6316" y="212"/>
                    <a:pt x="6240" y="164"/>
                  </a:cubicBezTo>
                  <a:cubicBezTo>
                    <a:pt x="6072" y="58"/>
                    <a:pt x="5887" y="1"/>
                    <a:pt x="5694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72"/>
            <p:cNvSpPr/>
            <p:nvPr/>
          </p:nvSpPr>
          <p:spPr>
            <a:xfrm>
              <a:off x="5348841" y="1709101"/>
              <a:ext cx="263081" cy="148652"/>
            </a:xfrm>
            <a:custGeom>
              <a:avLst/>
              <a:gdLst/>
              <a:ahLst/>
              <a:cxnLst/>
              <a:rect l="l" t="t" r="r" b="b"/>
              <a:pathLst>
                <a:path w="10047" h="5677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73" y="1822"/>
                    <a:pt x="3130" y="1946"/>
                  </a:cubicBezTo>
                  <a:lnTo>
                    <a:pt x="869" y="2748"/>
                  </a:lnTo>
                  <a:cubicBezTo>
                    <a:pt x="344" y="2929"/>
                    <a:pt x="1" y="3425"/>
                    <a:pt x="1" y="3978"/>
                  </a:cubicBezTo>
                  <a:lnTo>
                    <a:pt x="1" y="5028"/>
                  </a:lnTo>
                  <a:cubicBezTo>
                    <a:pt x="1" y="5381"/>
                    <a:pt x="287" y="5677"/>
                    <a:pt x="649" y="5677"/>
                  </a:cubicBezTo>
                  <a:lnTo>
                    <a:pt x="9388" y="5677"/>
                  </a:lnTo>
                  <a:cubicBezTo>
                    <a:pt x="9750" y="5677"/>
                    <a:pt x="10046" y="5381"/>
                    <a:pt x="10046" y="5028"/>
                  </a:cubicBezTo>
                  <a:lnTo>
                    <a:pt x="10046" y="3988"/>
                  </a:lnTo>
                  <a:cubicBezTo>
                    <a:pt x="10046" y="3425"/>
                    <a:pt x="9693" y="2929"/>
                    <a:pt x="9178" y="2748"/>
                  </a:cubicBezTo>
                  <a:lnTo>
                    <a:pt x="6917" y="1946"/>
                  </a:lnTo>
                  <a:cubicBezTo>
                    <a:pt x="6564" y="1822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72"/>
            <p:cNvSpPr/>
            <p:nvPr/>
          </p:nvSpPr>
          <p:spPr>
            <a:xfrm>
              <a:off x="5348841" y="1767048"/>
              <a:ext cx="263081" cy="90705"/>
            </a:xfrm>
            <a:custGeom>
              <a:avLst/>
              <a:gdLst/>
              <a:ahLst/>
              <a:cxnLst/>
              <a:rect l="l" t="t" r="r" b="b"/>
              <a:pathLst>
                <a:path w="10047" h="3464" extrusionOk="0">
                  <a:moveTo>
                    <a:pt x="2376" y="1"/>
                  </a:moveTo>
                  <a:lnTo>
                    <a:pt x="878" y="535"/>
                  </a:lnTo>
                  <a:cubicBezTo>
                    <a:pt x="354" y="716"/>
                    <a:pt x="1" y="1212"/>
                    <a:pt x="1" y="1765"/>
                  </a:cubicBezTo>
                  <a:lnTo>
                    <a:pt x="1" y="2815"/>
                  </a:lnTo>
                  <a:cubicBezTo>
                    <a:pt x="1" y="3168"/>
                    <a:pt x="296" y="3464"/>
                    <a:pt x="659" y="3464"/>
                  </a:cubicBezTo>
                  <a:lnTo>
                    <a:pt x="9397" y="3464"/>
                  </a:lnTo>
                  <a:cubicBezTo>
                    <a:pt x="9760" y="3464"/>
                    <a:pt x="10046" y="3168"/>
                    <a:pt x="10046" y="2815"/>
                  </a:cubicBezTo>
                  <a:lnTo>
                    <a:pt x="10046" y="1775"/>
                  </a:lnTo>
                  <a:cubicBezTo>
                    <a:pt x="10046" y="1212"/>
                    <a:pt x="9703" y="716"/>
                    <a:pt x="9178" y="535"/>
                  </a:cubicBezTo>
                  <a:lnTo>
                    <a:pt x="7671" y="1"/>
                  </a:lnTo>
                  <a:cubicBezTo>
                    <a:pt x="7070" y="821"/>
                    <a:pt x="6268" y="1727"/>
                    <a:pt x="5333" y="2223"/>
                  </a:cubicBezTo>
                  <a:cubicBezTo>
                    <a:pt x="5238" y="2276"/>
                    <a:pt x="5131" y="2302"/>
                    <a:pt x="5023" y="2302"/>
                  </a:cubicBezTo>
                  <a:cubicBezTo>
                    <a:pt x="4916" y="2302"/>
                    <a:pt x="4809" y="2276"/>
                    <a:pt x="4713" y="2223"/>
                  </a:cubicBezTo>
                  <a:cubicBezTo>
                    <a:pt x="3778" y="1727"/>
                    <a:pt x="2977" y="821"/>
                    <a:pt x="2376" y="1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72"/>
            <p:cNvSpPr/>
            <p:nvPr/>
          </p:nvSpPr>
          <p:spPr>
            <a:xfrm>
              <a:off x="5446013" y="1708839"/>
              <a:ext cx="68736" cy="23069"/>
            </a:xfrm>
            <a:custGeom>
              <a:avLst/>
              <a:gdLst/>
              <a:ahLst/>
              <a:cxnLst/>
              <a:rect l="l" t="t" r="r" b="b"/>
              <a:pathLst>
                <a:path w="2625" h="881" extrusionOk="0">
                  <a:moveTo>
                    <a:pt x="1" y="1"/>
                  </a:moveTo>
                  <a:lnTo>
                    <a:pt x="1" y="602"/>
                  </a:lnTo>
                  <a:cubicBezTo>
                    <a:pt x="416" y="788"/>
                    <a:pt x="862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72"/>
            <p:cNvSpPr/>
            <p:nvPr/>
          </p:nvSpPr>
          <p:spPr>
            <a:xfrm>
              <a:off x="5406055" y="1548979"/>
              <a:ext cx="148652" cy="171381"/>
            </a:xfrm>
            <a:custGeom>
              <a:avLst/>
              <a:gdLst/>
              <a:ahLst/>
              <a:cxnLst/>
              <a:rect l="l" t="t" r="r" b="b"/>
              <a:pathLst>
                <a:path w="5677" h="6545" extrusionOk="0">
                  <a:moveTo>
                    <a:pt x="0" y="0"/>
                  </a:moveTo>
                  <a:lnTo>
                    <a:pt x="0" y="3711"/>
                  </a:lnTo>
                  <a:cubicBezTo>
                    <a:pt x="0" y="5276"/>
                    <a:pt x="1269" y="6545"/>
                    <a:pt x="2834" y="6545"/>
                  </a:cubicBezTo>
                  <a:cubicBezTo>
                    <a:pt x="4408" y="6545"/>
                    <a:pt x="5676" y="5276"/>
                    <a:pt x="5676" y="3711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72"/>
            <p:cNvSpPr/>
            <p:nvPr/>
          </p:nvSpPr>
          <p:spPr>
            <a:xfrm>
              <a:off x="5405584" y="1548979"/>
              <a:ext cx="149124" cy="171590"/>
            </a:xfrm>
            <a:custGeom>
              <a:avLst/>
              <a:gdLst/>
              <a:ahLst/>
              <a:cxnLst/>
              <a:rect l="l" t="t" r="r" b="b"/>
              <a:pathLst>
                <a:path w="5695" h="6553" extrusionOk="0">
                  <a:moveTo>
                    <a:pt x="18" y="0"/>
                  </a:moveTo>
                  <a:lnTo>
                    <a:pt x="18" y="3711"/>
                  </a:lnTo>
                  <a:cubicBezTo>
                    <a:pt x="1" y="5302"/>
                    <a:pt x="1299" y="6552"/>
                    <a:pt x="2836" y="6552"/>
                  </a:cubicBezTo>
                  <a:cubicBezTo>
                    <a:pt x="2985" y="6552"/>
                    <a:pt x="3137" y="6541"/>
                    <a:pt x="3290" y="6516"/>
                  </a:cubicBezTo>
                  <a:cubicBezTo>
                    <a:pt x="1907" y="6297"/>
                    <a:pt x="886" y="5104"/>
                    <a:pt x="886" y="3711"/>
                  </a:cubicBezTo>
                  <a:lnTo>
                    <a:pt x="886" y="2576"/>
                  </a:lnTo>
                  <a:cubicBezTo>
                    <a:pt x="886" y="2395"/>
                    <a:pt x="944" y="2223"/>
                    <a:pt x="1039" y="2070"/>
                  </a:cubicBezTo>
                  <a:cubicBezTo>
                    <a:pt x="1392" y="1489"/>
                    <a:pt x="1735" y="1412"/>
                    <a:pt x="2117" y="1307"/>
                  </a:cubicBezTo>
                  <a:cubicBezTo>
                    <a:pt x="2384" y="1260"/>
                    <a:pt x="2632" y="1164"/>
                    <a:pt x="2852" y="1021"/>
                  </a:cubicBezTo>
                  <a:cubicBezTo>
                    <a:pt x="3081" y="1164"/>
                    <a:pt x="3329" y="1260"/>
                    <a:pt x="3586" y="1307"/>
                  </a:cubicBezTo>
                  <a:cubicBezTo>
                    <a:pt x="3977" y="1412"/>
                    <a:pt x="4311" y="1489"/>
                    <a:pt x="4664" y="2070"/>
                  </a:cubicBezTo>
                  <a:cubicBezTo>
                    <a:pt x="4931" y="2490"/>
                    <a:pt x="5284" y="2853"/>
                    <a:pt x="5694" y="3129"/>
                  </a:cubicBezTo>
                  <a:lnTo>
                    <a:pt x="5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72"/>
            <p:cNvSpPr/>
            <p:nvPr/>
          </p:nvSpPr>
          <p:spPr>
            <a:xfrm>
              <a:off x="5455047" y="1668802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4"/>
                    <a:pt x="161" y="385"/>
                  </a:cubicBezTo>
                  <a:cubicBezTo>
                    <a:pt x="371" y="567"/>
                    <a:pt x="641" y="662"/>
                    <a:pt x="922" y="662"/>
                  </a:cubicBezTo>
                  <a:cubicBezTo>
                    <a:pt x="936" y="662"/>
                    <a:pt x="949" y="662"/>
                    <a:pt x="963" y="662"/>
                  </a:cubicBezTo>
                  <a:cubicBezTo>
                    <a:pt x="976" y="662"/>
                    <a:pt x="990" y="662"/>
                    <a:pt x="1003" y="662"/>
                  </a:cubicBezTo>
                  <a:cubicBezTo>
                    <a:pt x="1284" y="662"/>
                    <a:pt x="1555" y="567"/>
                    <a:pt x="1773" y="385"/>
                  </a:cubicBezTo>
                  <a:cubicBezTo>
                    <a:pt x="1935" y="224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5"/>
                    <a:pt x="1139" y="228"/>
                    <a:pt x="964" y="228"/>
                  </a:cubicBezTo>
                  <a:cubicBezTo>
                    <a:pt x="788" y="228"/>
                    <a:pt x="614" y="175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72"/>
            <p:cNvSpPr/>
            <p:nvPr/>
          </p:nvSpPr>
          <p:spPr>
            <a:xfrm>
              <a:off x="5440279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6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3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72"/>
            <p:cNvSpPr/>
            <p:nvPr/>
          </p:nvSpPr>
          <p:spPr>
            <a:xfrm>
              <a:off x="5508962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6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32"/>
                  </a:cubicBezTo>
                  <a:lnTo>
                    <a:pt x="440" y="222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72"/>
            <p:cNvSpPr/>
            <p:nvPr/>
          </p:nvSpPr>
          <p:spPr>
            <a:xfrm>
              <a:off x="5432528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735" y="440"/>
                  </a:lnTo>
                  <a:cubicBezTo>
                    <a:pt x="1021" y="44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72"/>
            <p:cNvSpPr/>
            <p:nvPr/>
          </p:nvSpPr>
          <p:spPr>
            <a:xfrm>
              <a:off x="5501211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1"/>
                  </a:moveTo>
                  <a:cubicBezTo>
                    <a:pt x="1" y="1"/>
                    <a:pt x="1" y="440"/>
                    <a:pt x="297" y="440"/>
                  </a:cubicBezTo>
                  <a:lnTo>
                    <a:pt x="736" y="440"/>
                  </a:lnTo>
                  <a:cubicBezTo>
                    <a:pt x="1022" y="440"/>
                    <a:pt x="1022" y="1"/>
                    <a:pt x="73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72"/>
            <p:cNvSpPr/>
            <p:nvPr/>
          </p:nvSpPr>
          <p:spPr>
            <a:xfrm>
              <a:off x="5353842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287" y="0"/>
                  </a:moveTo>
                  <a:cubicBezTo>
                    <a:pt x="172" y="96"/>
                    <a:pt x="77" y="210"/>
                    <a:pt x="0" y="334"/>
                  </a:cubicBezTo>
                  <a:lnTo>
                    <a:pt x="1117" y="1298"/>
                  </a:lnTo>
                  <a:cubicBezTo>
                    <a:pt x="1260" y="1422"/>
                    <a:pt x="1346" y="1603"/>
                    <a:pt x="1346" y="1794"/>
                  </a:cubicBezTo>
                  <a:lnTo>
                    <a:pt x="1346" y="2710"/>
                  </a:lnTo>
                  <a:lnTo>
                    <a:pt x="1784" y="2710"/>
                  </a:lnTo>
                  <a:lnTo>
                    <a:pt x="1784" y="1794"/>
                  </a:lnTo>
                  <a:cubicBezTo>
                    <a:pt x="1784" y="1479"/>
                    <a:pt x="1641" y="1174"/>
                    <a:pt x="1403" y="973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72"/>
            <p:cNvSpPr/>
            <p:nvPr/>
          </p:nvSpPr>
          <p:spPr>
            <a:xfrm>
              <a:off x="5560415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1489" y="0"/>
                  </a:moveTo>
                  <a:lnTo>
                    <a:pt x="383" y="973"/>
                  </a:lnTo>
                  <a:cubicBezTo>
                    <a:pt x="134" y="1174"/>
                    <a:pt x="1" y="1479"/>
                    <a:pt x="1" y="1794"/>
                  </a:cubicBezTo>
                  <a:lnTo>
                    <a:pt x="1" y="2710"/>
                  </a:lnTo>
                  <a:lnTo>
                    <a:pt x="440" y="2710"/>
                  </a:lnTo>
                  <a:lnTo>
                    <a:pt x="440" y="1794"/>
                  </a:lnTo>
                  <a:cubicBezTo>
                    <a:pt x="440" y="1603"/>
                    <a:pt x="516" y="1422"/>
                    <a:pt x="669" y="1298"/>
                  </a:cubicBezTo>
                  <a:lnTo>
                    <a:pt x="1785" y="334"/>
                  </a:lnTo>
                  <a:cubicBezTo>
                    <a:pt x="1699" y="210"/>
                    <a:pt x="1604" y="96"/>
                    <a:pt x="14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72"/>
            <p:cNvSpPr/>
            <p:nvPr/>
          </p:nvSpPr>
          <p:spPr>
            <a:xfrm>
              <a:off x="5480499" y="1502972"/>
              <a:ext cx="149909" cy="256613"/>
            </a:xfrm>
            <a:custGeom>
              <a:avLst/>
              <a:gdLst/>
              <a:ahLst/>
              <a:cxnLst/>
              <a:rect l="l" t="t" r="r" b="b"/>
              <a:pathLst>
                <a:path w="5725" h="9800" extrusionOk="0">
                  <a:moveTo>
                    <a:pt x="785" y="1"/>
                  </a:moveTo>
                  <a:cubicBezTo>
                    <a:pt x="590" y="1"/>
                    <a:pt x="398" y="58"/>
                    <a:pt x="239" y="164"/>
                  </a:cubicBezTo>
                  <a:cubicBezTo>
                    <a:pt x="162" y="212"/>
                    <a:pt x="76" y="231"/>
                    <a:pt x="0" y="231"/>
                  </a:cubicBezTo>
                  <a:lnTo>
                    <a:pt x="0" y="2187"/>
                  </a:lnTo>
                  <a:cubicBezTo>
                    <a:pt x="563" y="2902"/>
                    <a:pt x="1393" y="2330"/>
                    <a:pt x="2185" y="3589"/>
                  </a:cubicBezTo>
                  <a:cubicBezTo>
                    <a:pt x="2843" y="4667"/>
                    <a:pt x="3683" y="4629"/>
                    <a:pt x="3969" y="5468"/>
                  </a:cubicBezTo>
                  <a:cubicBezTo>
                    <a:pt x="4055" y="5707"/>
                    <a:pt x="4007" y="5974"/>
                    <a:pt x="4026" y="6222"/>
                  </a:cubicBezTo>
                  <a:cubicBezTo>
                    <a:pt x="4150" y="7653"/>
                    <a:pt x="5238" y="8302"/>
                    <a:pt x="5724" y="9799"/>
                  </a:cubicBezTo>
                  <a:cubicBezTo>
                    <a:pt x="5676" y="9551"/>
                    <a:pt x="5648" y="9303"/>
                    <a:pt x="5657" y="9055"/>
                  </a:cubicBezTo>
                  <a:cubicBezTo>
                    <a:pt x="5676" y="7796"/>
                    <a:pt x="5257" y="7577"/>
                    <a:pt x="5047" y="6842"/>
                  </a:cubicBezTo>
                  <a:cubicBezTo>
                    <a:pt x="4837" y="6098"/>
                    <a:pt x="5047" y="5592"/>
                    <a:pt x="4799" y="4772"/>
                  </a:cubicBezTo>
                  <a:cubicBezTo>
                    <a:pt x="4570" y="4009"/>
                    <a:pt x="4150" y="3875"/>
                    <a:pt x="4016" y="2788"/>
                  </a:cubicBezTo>
                  <a:cubicBezTo>
                    <a:pt x="3797" y="956"/>
                    <a:pt x="1813" y="2"/>
                    <a:pt x="830" y="2"/>
                  </a:cubicBezTo>
                  <a:cubicBezTo>
                    <a:pt x="815" y="1"/>
                    <a:pt x="800" y="1"/>
                    <a:pt x="78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72"/>
            <p:cNvSpPr/>
            <p:nvPr/>
          </p:nvSpPr>
          <p:spPr>
            <a:xfrm>
              <a:off x="5330354" y="1502972"/>
              <a:ext cx="149909" cy="256351"/>
            </a:xfrm>
            <a:custGeom>
              <a:avLst/>
              <a:gdLst/>
              <a:ahLst/>
              <a:cxnLst/>
              <a:rect l="l" t="t" r="r" b="b"/>
              <a:pathLst>
                <a:path w="5725" h="9790" extrusionOk="0">
                  <a:moveTo>
                    <a:pt x="4938" y="1"/>
                  </a:moveTo>
                  <a:cubicBezTo>
                    <a:pt x="4923" y="1"/>
                    <a:pt x="4909" y="1"/>
                    <a:pt x="4895" y="2"/>
                  </a:cubicBezTo>
                  <a:cubicBezTo>
                    <a:pt x="3902" y="2"/>
                    <a:pt x="1928" y="956"/>
                    <a:pt x="1699" y="2788"/>
                  </a:cubicBezTo>
                  <a:cubicBezTo>
                    <a:pt x="1575" y="3875"/>
                    <a:pt x="1155" y="4009"/>
                    <a:pt x="926" y="4772"/>
                  </a:cubicBezTo>
                  <a:cubicBezTo>
                    <a:pt x="678" y="5592"/>
                    <a:pt x="888" y="6098"/>
                    <a:pt x="678" y="6842"/>
                  </a:cubicBezTo>
                  <a:cubicBezTo>
                    <a:pt x="468" y="7577"/>
                    <a:pt x="48" y="7796"/>
                    <a:pt x="67" y="9055"/>
                  </a:cubicBezTo>
                  <a:cubicBezTo>
                    <a:pt x="77" y="9303"/>
                    <a:pt x="48" y="9551"/>
                    <a:pt x="1" y="9790"/>
                  </a:cubicBezTo>
                  <a:cubicBezTo>
                    <a:pt x="487" y="8302"/>
                    <a:pt x="1584" y="7653"/>
                    <a:pt x="1689" y="6222"/>
                  </a:cubicBezTo>
                  <a:cubicBezTo>
                    <a:pt x="1718" y="5974"/>
                    <a:pt x="1670" y="5707"/>
                    <a:pt x="1756" y="5468"/>
                  </a:cubicBezTo>
                  <a:cubicBezTo>
                    <a:pt x="2042" y="4629"/>
                    <a:pt x="2872" y="4667"/>
                    <a:pt x="3540" y="3589"/>
                  </a:cubicBezTo>
                  <a:cubicBezTo>
                    <a:pt x="4322" y="2330"/>
                    <a:pt x="5162" y="2902"/>
                    <a:pt x="5725" y="2187"/>
                  </a:cubicBezTo>
                  <a:lnTo>
                    <a:pt x="5725" y="231"/>
                  </a:lnTo>
                  <a:cubicBezTo>
                    <a:pt x="5639" y="231"/>
                    <a:pt x="5553" y="212"/>
                    <a:pt x="5486" y="164"/>
                  </a:cubicBezTo>
                  <a:cubicBezTo>
                    <a:pt x="5318" y="58"/>
                    <a:pt x="5125" y="1"/>
                    <a:pt x="4938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" name="Google Shape;553;p72"/>
          <p:cNvSpPr/>
          <p:nvPr/>
        </p:nvSpPr>
        <p:spPr>
          <a:xfrm rot="10800000" flipH="1">
            <a:off x="6445525" y="268475"/>
            <a:ext cx="1734900" cy="2808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2"/>
          <p:cNvSpPr txBox="1">
            <a:spLocks noGrp="1"/>
          </p:cNvSpPr>
          <p:nvPr>
            <p:ph type="ctrTitle"/>
          </p:nvPr>
        </p:nvSpPr>
        <p:spPr>
          <a:xfrm>
            <a:off x="6445516" y="280175"/>
            <a:ext cx="17526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THÉORIE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3"/>
          <p:cNvSpPr/>
          <p:nvPr/>
        </p:nvSpPr>
        <p:spPr>
          <a:xfrm>
            <a:off x="1193" y="0"/>
            <a:ext cx="91416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60" name="Google Shape;560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6350" y="1867450"/>
            <a:ext cx="2294702" cy="140859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73"/>
          <p:cNvSpPr txBox="1"/>
          <p:nvPr/>
        </p:nvSpPr>
        <p:spPr>
          <a:xfrm>
            <a:off x="4536350" y="3276050"/>
            <a:ext cx="2294700" cy="58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latin typeface="Assistant ExtraLight"/>
                <a:ea typeface="Assistant ExtraLight"/>
                <a:cs typeface="Assistant ExtraLight"/>
                <a:sym typeface="Assistant ExtraLight"/>
              </a:rPr>
              <a:t>Changements des comportements</a:t>
            </a:r>
            <a:endParaRPr sz="13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562" name="Google Shape;562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00" y="1867450"/>
            <a:ext cx="2173558" cy="1408602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73"/>
          <p:cNvSpPr txBox="1"/>
          <p:nvPr/>
        </p:nvSpPr>
        <p:spPr>
          <a:xfrm>
            <a:off x="71800" y="3276050"/>
            <a:ext cx="2166300" cy="58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Événement rapide</a:t>
            </a:r>
            <a:endParaRPr sz="13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564" name="Google Shape;564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05950" y="1867450"/>
            <a:ext cx="2166164" cy="1408601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3"/>
          <p:cNvSpPr txBox="1"/>
          <p:nvPr/>
        </p:nvSpPr>
        <p:spPr>
          <a:xfrm>
            <a:off x="2304075" y="3276050"/>
            <a:ext cx="2166300" cy="58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Rupture structure sociale</a:t>
            </a:r>
            <a:endParaRPr sz="1300" b="0" i="0" u="none" strike="noStrike" cap="none">
              <a:solidFill>
                <a:srgbClr val="000000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566" name="Google Shape;566;p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7025" y="1867450"/>
            <a:ext cx="2173548" cy="1408602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73"/>
          <p:cNvSpPr txBox="1"/>
          <p:nvPr/>
        </p:nvSpPr>
        <p:spPr>
          <a:xfrm>
            <a:off x="6897025" y="3276050"/>
            <a:ext cx="2173500" cy="58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Menace </a:t>
            </a:r>
            <a:r>
              <a:rPr lang="en" sz="1300">
                <a:latin typeface="Assistant ExtraLight"/>
                <a:ea typeface="Assistant ExtraLight"/>
                <a:cs typeface="Assistant ExtraLight"/>
                <a:sym typeface="Assistant ExtraLight"/>
              </a:rPr>
              <a:t>au soi</a:t>
            </a:r>
            <a:endParaRPr sz="130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cxnSp>
        <p:nvCxnSpPr>
          <p:cNvPr id="568" name="Google Shape;568;p73"/>
          <p:cNvCxnSpPr/>
          <p:nvPr/>
        </p:nvCxnSpPr>
        <p:spPr>
          <a:xfrm rot="10800000" flipH="1">
            <a:off x="174000" y="1472250"/>
            <a:ext cx="87960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9" name="Google Shape;569;p73"/>
          <p:cNvSpPr txBox="1"/>
          <p:nvPr/>
        </p:nvSpPr>
        <p:spPr>
          <a:xfrm>
            <a:off x="214325" y="1102700"/>
            <a:ext cx="172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Macro</a:t>
            </a:r>
            <a:endParaRPr sz="16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0" name="Google Shape;570;p73"/>
          <p:cNvSpPr txBox="1"/>
          <p:nvPr/>
        </p:nvSpPr>
        <p:spPr>
          <a:xfrm>
            <a:off x="8009200" y="1102700"/>
            <a:ext cx="172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Micro</a:t>
            </a:r>
            <a:endParaRPr sz="16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1" name="Google Shape;571;p73"/>
          <p:cNvSpPr/>
          <p:nvPr/>
        </p:nvSpPr>
        <p:spPr>
          <a:xfrm>
            <a:off x="7134550" y="1482350"/>
            <a:ext cx="1835400" cy="2551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 txBox="1">
            <a:spLocks noGrp="1"/>
          </p:cNvSpPr>
          <p:nvPr>
            <p:ph type="ctrTitle"/>
          </p:nvPr>
        </p:nvSpPr>
        <p:spPr>
          <a:xfrm>
            <a:off x="766950" y="2178600"/>
            <a:ext cx="24669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Qu’est-ce que le soi?</a:t>
            </a:r>
            <a:endParaRPr/>
          </a:p>
        </p:txBody>
      </p:sp>
      <p:sp>
        <p:nvSpPr>
          <p:cNvPr id="577" name="Google Shape;577;p74"/>
          <p:cNvSpPr txBox="1"/>
          <p:nvPr/>
        </p:nvSpPr>
        <p:spPr>
          <a:xfrm>
            <a:off x="4971250" y="4130200"/>
            <a:ext cx="126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Qui suis-je?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8" name="Google Shape;578;p74"/>
          <p:cNvSpPr txBox="1"/>
          <p:nvPr/>
        </p:nvSpPr>
        <p:spPr>
          <a:xfrm>
            <a:off x="6958050" y="4130200"/>
            <a:ext cx="205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Ai-je une valeur?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579" name="Google Shape;579;p74"/>
          <p:cNvGraphicFramePr/>
          <p:nvPr/>
        </p:nvGraphicFramePr>
        <p:xfrm>
          <a:off x="4981875" y="1358500"/>
          <a:ext cx="3942025" cy="2319125"/>
        </p:xfrm>
        <a:graphic>
          <a:graphicData uri="http://schemas.openxmlformats.org/drawingml/2006/table">
            <a:tbl>
              <a:tblPr>
                <a:noFill/>
                <a:tableStyleId>{E84E57BD-82F3-4BEB-A654-56D51B06B4CC}</a:tableStyleId>
              </a:tblPr>
              <a:tblGrid>
                <a:gridCol w="15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Identité</a:t>
                      </a:r>
                      <a:endParaRPr sz="1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personnelle</a:t>
                      </a:r>
                      <a:endParaRPr sz="1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Estime personnelle  ou estime de soi</a:t>
                      </a:r>
                      <a:endParaRPr sz="1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Identité collective</a:t>
                      </a:r>
                      <a:endParaRPr sz="19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Estime collective</a:t>
                      </a:r>
                      <a:endParaRPr sz="19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0" name="Google Shape;580;p74"/>
          <p:cNvSpPr txBox="1"/>
          <p:nvPr/>
        </p:nvSpPr>
        <p:spPr>
          <a:xfrm>
            <a:off x="5001625" y="786150"/>
            <a:ext cx="161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Identité</a:t>
            </a:r>
            <a:endParaRPr sz="1900"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1" name="Google Shape;581;p74"/>
          <p:cNvSpPr txBox="1"/>
          <p:nvPr/>
        </p:nvSpPr>
        <p:spPr>
          <a:xfrm>
            <a:off x="6612750" y="786150"/>
            <a:ext cx="3764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Estime</a:t>
            </a:r>
            <a:endParaRPr sz="1900"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2" name="Google Shape;582;p74"/>
          <p:cNvSpPr txBox="1"/>
          <p:nvPr/>
        </p:nvSpPr>
        <p:spPr>
          <a:xfrm>
            <a:off x="3451275" y="1418600"/>
            <a:ext cx="1530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Personnelle</a:t>
            </a:r>
            <a:endParaRPr sz="1900"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3" name="Google Shape;583;p74"/>
          <p:cNvSpPr txBox="1"/>
          <p:nvPr/>
        </p:nvSpPr>
        <p:spPr>
          <a:xfrm flipH="1">
            <a:off x="3451275" y="2574800"/>
            <a:ext cx="1530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Collective</a:t>
            </a:r>
            <a:endParaRPr sz="1900"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4" name="Google Shape;58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250" y="3722925"/>
            <a:ext cx="1214749" cy="121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26" y="3554129"/>
            <a:ext cx="1468199" cy="158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5"/>
          <p:cNvSpPr txBox="1">
            <a:spLocks noGrp="1"/>
          </p:cNvSpPr>
          <p:nvPr>
            <p:ph type="ctrTitle" idx="4294967295"/>
          </p:nvPr>
        </p:nvSpPr>
        <p:spPr>
          <a:xfrm>
            <a:off x="464675" y="376625"/>
            <a:ext cx="85287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Les impacts d’une identité personnelle claire</a:t>
            </a:r>
            <a:endParaRPr/>
          </a:p>
        </p:txBody>
      </p:sp>
      <p:sp>
        <p:nvSpPr>
          <p:cNvPr id="591" name="Google Shape;591;p75"/>
          <p:cNvSpPr/>
          <p:nvPr/>
        </p:nvSpPr>
        <p:spPr>
          <a:xfrm>
            <a:off x="5048250" y="3137100"/>
            <a:ext cx="1468200" cy="1461900"/>
          </a:xfrm>
          <a:prstGeom prst="ellipse">
            <a:avLst/>
          </a:prstGeom>
          <a:solidFill>
            <a:srgbClr val="384D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Bien</a:t>
            </a:r>
            <a:r>
              <a:rPr lang="en" sz="1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-être</a:t>
            </a:r>
            <a:endParaRPr sz="15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2" name="Google Shape;592;p75"/>
          <p:cNvSpPr/>
          <p:nvPr/>
        </p:nvSpPr>
        <p:spPr>
          <a:xfrm>
            <a:off x="2103500" y="2332750"/>
            <a:ext cx="1963800" cy="1025400"/>
          </a:xfrm>
          <a:prstGeom prst="ellipse">
            <a:avLst/>
          </a:prstGeom>
          <a:solidFill>
            <a:srgbClr val="DAE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Identité personnelle</a:t>
            </a:r>
            <a:endParaRPr sz="1500" b="1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93" name="Google Shape;593;p75"/>
          <p:cNvCxnSpPr/>
          <p:nvPr/>
        </p:nvCxnSpPr>
        <p:spPr>
          <a:xfrm>
            <a:off x="4079125" y="3137100"/>
            <a:ext cx="877500" cy="421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4" name="Google Shape;594;p75"/>
          <p:cNvSpPr/>
          <p:nvPr/>
        </p:nvSpPr>
        <p:spPr>
          <a:xfrm>
            <a:off x="5023050" y="1006700"/>
            <a:ext cx="1518600" cy="1495800"/>
          </a:xfrm>
          <a:prstGeom prst="ellipse">
            <a:avLst/>
          </a:prstGeom>
          <a:solidFill>
            <a:srgbClr val="384D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Estime de soi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95" name="Google Shape;595;p75"/>
          <p:cNvCxnSpPr/>
          <p:nvPr/>
        </p:nvCxnSpPr>
        <p:spPr>
          <a:xfrm rot="10800000" flipH="1">
            <a:off x="4079133" y="2056341"/>
            <a:ext cx="932100" cy="51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6" name="Google Shape;596;p75"/>
          <p:cNvSpPr txBox="1"/>
          <p:nvPr/>
        </p:nvSpPr>
        <p:spPr>
          <a:xfrm>
            <a:off x="2223513" y="3583725"/>
            <a:ext cx="1770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Nunito"/>
                <a:ea typeface="Nunito"/>
                <a:cs typeface="Nunito"/>
                <a:sym typeface="Nunito"/>
              </a:rPr>
              <a:t>Marc pense qu’il est créatif en comparaison à ses collègues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chitecture Portfolio XL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D966"/>
      </a:lt2>
      <a:accent1>
        <a:srgbClr val="FFD966"/>
      </a:accent1>
      <a:accent2>
        <a:srgbClr val="000000"/>
      </a:accent2>
      <a:accent3>
        <a:srgbClr val="F1C232"/>
      </a:accent3>
      <a:accent4>
        <a:srgbClr val="000000"/>
      </a:accent4>
      <a:accent5>
        <a:srgbClr val="FFD966"/>
      </a:accent5>
      <a:accent6>
        <a:srgbClr val="F1C2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keting Newsletter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1419</Words>
  <Application>Microsoft Macintosh PowerPoint</Application>
  <PresentationFormat>Affichage à l'écran (16:9)</PresentationFormat>
  <Paragraphs>276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43" baseType="lpstr">
      <vt:lpstr>Nunito Sans ExtraBold</vt:lpstr>
      <vt:lpstr>Fira Sans Extra Condensed Medium</vt:lpstr>
      <vt:lpstr>Montserrat</vt:lpstr>
      <vt:lpstr>Nunito ExtraBold</vt:lpstr>
      <vt:lpstr>Nunito</vt:lpstr>
      <vt:lpstr>Arial</vt:lpstr>
      <vt:lpstr>Noto Sans Symbols</vt:lpstr>
      <vt:lpstr>Nunito Sans</vt:lpstr>
      <vt:lpstr>Assistant</vt:lpstr>
      <vt:lpstr>Assistant ExtraLight</vt:lpstr>
      <vt:lpstr>Arimo</vt:lpstr>
      <vt:lpstr>Open Sans Light</vt:lpstr>
      <vt:lpstr>Nunito Light</vt:lpstr>
      <vt:lpstr>Pontano Sans</vt:lpstr>
      <vt:lpstr>Calibri</vt:lpstr>
      <vt:lpstr>Ovo</vt:lpstr>
      <vt:lpstr>Architecture Portfolio XL by Slidesgo</vt:lpstr>
      <vt:lpstr>Marketing Newsletter</vt:lpstr>
      <vt:lpstr>Mieux comprendre la diversité: la menace au soi en temps de pandémie</vt:lpstr>
      <vt:lpstr>Merci à nos partenaires!</vt:lpstr>
      <vt:lpstr>L’ÉQUIPE</vt:lpstr>
      <vt:lpstr>PRÉSENTATION DE LA CONFÉRENCIÈRE ET MISE EN CONTEXTE</vt:lpstr>
      <vt:lpstr>Présentation PowerPoint</vt:lpstr>
      <vt:lpstr>CHANGEMENTS PERSONNELS DRAMATIQUES</vt:lpstr>
      <vt:lpstr>Présentation PowerPoint</vt:lpstr>
      <vt:lpstr>Qu’est-ce que le soi?</vt:lpstr>
      <vt:lpstr>Les impacts d’une identité personnelle claire</vt:lpstr>
      <vt:lpstr>Présentation PowerPoint</vt:lpstr>
      <vt:lpstr>La clarté de l’identité personnelle pendant la COVID-19</vt:lpstr>
      <vt:lpstr>LA MÉTHODOLOGIE EN BREF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Dans un contexte de changement social dramatique...</vt:lpstr>
      <vt:lpstr>Présentation PowerPoint</vt:lpstr>
      <vt:lpstr>Références</vt:lpstr>
      <vt:lpstr>Ressources psychologiques</vt:lpstr>
      <vt:lpstr>UNE SOLUTION COLLECTIVE POUR UN PROBLÈME COLLECTIF </vt:lpstr>
      <vt:lpstr>Merci à tous et toutes!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Mieux comprendre la diversité: la menace au soi en temps de pandémie</dc:title>
  <cp:lastModifiedBy>Roxane De La Sablonniere</cp:lastModifiedBy>
  <cp:revision>4</cp:revision>
  <dcterms:modified xsi:type="dcterms:W3CDTF">2021-11-15T21:10:07Z</dcterms:modified>
</cp:coreProperties>
</file>