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handoutMasterIdLst>
    <p:handoutMasterId r:id="rId9"/>
  </p:handoutMasterIdLst>
  <p:sldIdLst>
    <p:sldId id="256" r:id="rId2"/>
    <p:sldId id="300" r:id="rId3"/>
    <p:sldId id="311" r:id="rId4"/>
    <p:sldId id="313" r:id="rId5"/>
    <p:sldId id="301" r:id="rId6"/>
    <p:sldId id="304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669933"/>
    <a:srgbClr val="009933"/>
    <a:srgbClr val="339900"/>
    <a:srgbClr val="CCFF99"/>
    <a:srgbClr val="7BBB3A"/>
    <a:srgbClr val="99CC33"/>
    <a:srgbClr val="FFFFCC"/>
    <a:srgbClr val="99CC00"/>
    <a:srgbClr val="99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514" autoAdjust="0"/>
  </p:normalViewPr>
  <p:slideViewPr>
    <p:cSldViewPr>
      <p:cViewPr>
        <p:scale>
          <a:sx n="102" d="100"/>
          <a:sy n="102" d="100"/>
        </p:scale>
        <p:origin x="-1416" y="-2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C657F-F061-4349-B933-06C51B595096}" type="datetimeFigureOut">
              <a:rPr lang="en-US" smtClean="0"/>
              <a:pPr/>
              <a:t>19-11-21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E2012-51AA-1943-B4E4-562B80D591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49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71350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50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5D78A5B5-C0CF-3845-9A81-A423F8C5BA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78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 smtClean="0"/>
          </a:p>
          <a:p>
            <a:endParaRPr lang="en-US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5D78A5B5-C0CF-3845-9A81-A423F8C5BA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21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462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med" len="med"/>
            <a:tailEnd type="none" w="med" len="med"/>
          </a:ln>
        </p:spPr>
      </p:sp>
      <p:cxnSp>
        <p:nvCxnSpPr>
          <p:cNvPr id="12" name="Shape 1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pPr lvl="0">
                <a:spcBef>
                  <a:spcPts val="0"/>
                </a:spcBef>
                <a:buNone/>
              </a:pPr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pPr lvl="0">
                <a:spcBef>
                  <a:spcPts val="0"/>
                </a:spcBef>
                <a:buNone/>
              </a:pPr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pPr lvl="0">
                <a:spcBef>
                  <a:spcPts val="0"/>
                </a:spcBef>
                <a:buNone/>
              </a:pPr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pPr lvl="0">
                <a:spcBef>
                  <a:spcPts val="0"/>
                </a:spcBef>
                <a:buNone/>
              </a:pPr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pPr lvl="0">
                <a:spcBef>
                  <a:spcPts val="0"/>
                </a:spcBef>
                <a:buNone/>
              </a:pPr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pPr lvl="0">
                <a:spcBef>
                  <a:spcPts val="0"/>
                </a:spcBef>
                <a:buNone/>
              </a:pPr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pPr lvl="0">
                <a:spcBef>
                  <a:spcPts val="0"/>
                </a:spcBef>
                <a:buNone/>
              </a:pPr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D9C865D-0B30-F841-9D4C-2E3E5C9DCD86}" type="datetimeFigureOut">
              <a:rPr lang="en-US" smtClean="0"/>
              <a:t>19-11-21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17FC-E577-7648-AB5D-8E5E35318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9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fr"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60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ausetonecran.com" TargetMode="External"/><Relationship Id="rId4" Type="http://schemas.openxmlformats.org/officeDocument/2006/relationships/hyperlink" Target="https://habilomedias.ca" TargetMode="External"/><Relationship Id="rId5" Type="http://schemas.openxmlformats.org/officeDocument/2006/relationships/hyperlink" Target="https://drogue-aidereference.qc.ca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1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lesbellescombine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1680300" y="1188925"/>
            <a:ext cx="5783400" cy="2067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r>
              <a:rPr lang="fr-FR" sz="3600" dirty="0"/>
              <a:t>De la cyberdépendance à la citoyenneté numérique</a:t>
            </a:r>
            <a:br>
              <a:rPr lang="fr-FR" sz="3600" dirty="0"/>
            </a:br>
            <a:endParaRPr sz="3600" dirty="0"/>
          </a:p>
        </p:txBody>
      </p:sp>
      <p:pic>
        <p:nvPicPr>
          <p:cNvPr id="2" name="Picture 1" descr="Small_webs_couleu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787774"/>
            <a:ext cx="3657600" cy="2012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8184" y="195486"/>
            <a:ext cx="2579873" cy="880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60032" y="1203598"/>
            <a:ext cx="4954844" cy="2375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>
                <a:solidFill>
                  <a:srgbClr val="FFFFFF"/>
                </a:solidFill>
                <a:latin typeface="Roboto slab"/>
                <a:cs typeface="Roboto slab"/>
              </a:rPr>
              <a:t> Amis </a:t>
            </a:r>
            <a:r>
              <a:rPr lang="en-US" sz="2000" dirty="0" err="1">
                <a:solidFill>
                  <a:srgbClr val="FFFFFF"/>
                </a:solidFill>
                <a:latin typeface="Roboto slab"/>
                <a:cs typeface="Roboto slab"/>
              </a:rPr>
              <a:t>dans</a:t>
            </a:r>
            <a:r>
              <a:rPr lang="en-US" sz="2000" dirty="0">
                <a:solidFill>
                  <a:srgbClr val="FFFFFF"/>
                </a:solidFill>
                <a:latin typeface="Roboto slab"/>
                <a:cs typeface="Roboto slab"/>
              </a:rPr>
              <a:t> la vie </a:t>
            </a:r>
            <a:r>
              <a:rPr lang="en-US" sz="2000" dirty="0" err="1">
                <a:solidFill>
                  <a:srgbClr val="FFFFFF"/>
                </a:solidFill>
                <a:latin typeface="Roboto slab"/>
                <a:cs typeface="Roboto slab"/>
              </a:rPr>
              <a:t>réelle</a:t>
            </a:r>
            <a:endParaRPr lang="en-US" sz="2000" dirty="0">
              <a:solidFill>
                <a:srgbClr val="FFFFFF"/>
              </a:solidFill>
              <a:latin typeface="Roboto slab"/>
              <a:cs typeface="Roboto slab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>
                <a:solidFill>
                  <a:srgbClr val="FFFFFF"/>
                </a:solidFill>
                <a:latin typeface="Roboto slab"/>
                <a:cs typeface="Roboto slab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Roboto slab"/>
                <a:cs typeface="Roboto slab"/>
              </a:rPr>
              <a:t>Intérêts</a:t>
            </a:r>
            <a:r>
              <a:rPr lang="en-US" sz="2000" dirty="0">
                <a:solidFill>
                  <a:srgbClr val="FFFFFF"/>
                </a:solidFill>
                <a:latin typeface="Roboto slab"/>
                <a:cs typeface="Roboto slab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Roboto slab"/>
                <a:cs typeface="Roboto slab"/>
              </a:rPr>
              <a:t>variés</a:t>
            </a:r>
            <a:endParaRPr lang="en-US" sz="2000" dirty="0">
              <a:solidFill>
                <a:srgbClr val="FFFFFF"/>
              </a:solidFill>
              <a:latin typeface="Roboto slab"/>
              <a:cs typeface="Roboto slab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>
                <a:solidFill>
                  <a:srgbClr val="FFFFFF"/>
                </a:solidFill>
                <a:latin typeface="Roboto slab"/>
                <a:cs typeface="Roboto slab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Roboto slab"/>
                <a:cs typeface="Roboto slab"/>
              </a:rPr>
              <a:t>Rituels</a:t>
            </a:r>
            <a:r>
              <a:rPr lang="en-US" sz="2000" dirty="0">
                <a:solidFill>
                  <a:srgbClr val="FFFFFF"/>
                </a:solidFill>
                <a:latin typeface="Roboto slab"/>
                <a:cs typeface="Roboto slab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Roboto "/>
                <a:cs typeface="Roboto "/>
              </a:rPr>
              <a:t>familiaux</a:t>
            </a:r>
            <a:endParaRPr lang="en-US" sz="2000" dirty="0">
              <a:solidFill>
                <a:srgbClr val="FFFFFF"/>
              </a:solidFill>
              <a:latin typeface="Roboto "/>
              <a:cs typeface="Roboto 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>
                <a:solidFill>
                  <a:srgbClr val="FFFFFF"/>
                </a:solidFill>
                <a:latin typeface="Roboto slab"/>
                <a:cs typeface="Roboto slab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Roboto slab"/>
                <a:cs typeface="Roboto slab"/>
              </a:rPr>
              <a:t>Encadrement</a:t>
            </a:r>
            <a:endParaRPr lang="en-US" sz="2000" dirty="0">
              <a:solidFill>
                <a:srgbClr val="FFFFFF"/>
              </a:solidFill>
              <a:latin typeface="Roboto slab"/>
              <a:cs typeface="Roboto slab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>
                <a:solidFill>
                  <a:srgbClr val="FFFFFF"/>
                </a:solidFill>
                <a:latin typeface="Roboto slab"/>
                <a:cs typeface="Roboto slab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Roboto slab"/>
                <a:cs typeface="Roboto slab"/>
              </a:rPr>
              <a:t>Éducation</a:t>
            </a:r>
            <a:endParaRPr lang="en-US" sz="2000" dirty="0">
              <a:solidFill>
                <a:srgbClr val="FFFFFF"/>
              </a:solidFill>
              <a:latin typeface="Roboto slab"/>
              <a:cs typeface="Roboto slab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339502"/>
            <a:ext cx="42677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FFFF"/>
                </a:solidFill>
                <a:latin typeface="Roboto"/>
                <a:cs typeface="Roboto"/>
              </a:rPr>
              <a:t>Facteurs</a:t>
            </a:r>
            <a:r>
              <a:rPr lang="en-US" sz="3200" dirty="0">
                <a:solidFill>
                  <a:srgbClr val="FFFFFF"/>
                </a:solidFill>
                <a:latin typeface="Roboto"/>
                <a:cs typeface="Roboto"/>
              </a:rPr>
              <a:t> de protection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339502"/>
            <a:ext cx="38884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FFFF"/>
                </a:solidFill>
              </a:rPr>
              <a:t>Facteurs</a:t>
            </a:r>
            <a:r>
              <a:rPr lang="en-US" sz="3200" dirty="0">
                <a:solidFill>
                  <a:srgbClr val="FFFFFF"/>
                </a:solidFill>
              </a:rPr>
              <a:t> de </a:t>
            </a:r>
            <a:r>
              <a:rPr lang="en-US" sz="3200" dirty="0" err="1">
                <a:solidFill>
                  <a:srgbClr val="FFFFFF"/>
                </a:solidFill>
              </a:rPr>
              <a:t>risques</a:t>
            </a:r>
            <a:endParaRPr lang="en-US" sz="3200" dirty="0">
              <a:solidFill>
                <a:srgbClr val="FFFFFF"/>
              </a:solidFill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1203598"/>
            <a:ext cx="43204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>
                <a:solidFill>
                  <a:srgbClr val="FFFFFF"/>
                </a:solidFill>
                <a:latin typeface="Roboto slab"/>
                <a:cs typeface="Roboto slab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Roboto slab"/>
                <a:cs typeface="Roboto slab"/>
              </a:rPr>
              <a:t>L’abus</a:t>
            </a:r>
            <a:r>
              <a:rPr lang="en-US" sz="2000" dirty="0" smtClean="0">
                <a:solidFill>
                  <a:srgbClr val="FFFFFF"/>
                </a:solidFill>
                <a:latin typeface="Roboto slab"/>
                <a:cs typeface="Roboto slab"/>
              </a:rPr>
              <a:t> des TIC par les parents</a:t>
            </a:r>
            <a:endParaRPr lang="en-US" sz="2000" dirty="0">
              <a:solidFill>
                <a:srgbClr val="FFFFFF"/>
              </a:solidFill>
              <a:latin typeface="Roboto slab"/>
              <a:cs typeface="Roboto slab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>
                <a:solidFill>
                  <a:srgbClr val="FFFFFF"/>
                </a:solidFill>
                <a:latin typeface="Roboto slab"/>
                <a:cs typeface="Roboto slab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Roboto slab"/>
                <a:cs typeface="Roboto slab"/>
              </a:rPr>
              <a:t>La </a:t>
            </a:r>
            <a:r>
              <a:rPr lang="en-US" sz="2000" dirty="0" err="1" smtClean="0">
                <a:solidFill>
                  <a:srgbClr val="FFFFFF"/>
                </a:solidFill>
                <a:latin typeface="Roboto slab"/>
                <a:cs typeface="Roboto slab"/>
              </a:rPr>
              <a:t>précocité</a:t>
            </a:r>
            <a:r>
              <a:rPr lang="en-US" sz="2000" dirty="0" smtClean="0">
                <a:solidFill>
                  <a:srgbClr val="FFFFFF"/>
                </a:solidFill>
                <a:latin typeface="Roboto slab"/>
                <a:cs typeface="Roboto slab"/>
              </a:rPr>
              <a:t> de </a:t>
            </a:r>
            <a:r>
              <a:rPr lang="en-US" sz="2000" dirty="0" err="1" smtClean="0">
                <a:solidFill>
                  <a:srgbClr val="FFFFFF"/>
                </a:solidFill>
                <a:latin typeface="Roboto slab"/>
                <a:cs typeface="Roboto slab"/>
              </a:rPr>
              <a:t>l’exposition</a:t>
            </a:r>
            <a:r>
              <a:rPr lang="en-US" sz="2000" dirty="0" smtClean="0">
                <a:solidFill>
                  <a:srgbClr val="FFFFFF"/>
                </a:solidFill>
                <a:latin typeface="Roboto slab"/>
                <a:cs typeface="Roboto slab"/>
              </a:rPr>
              <a:t> aux TIC</a:t>
            </a:r>
            <a:endParaRPr lang="en-US" sz="2000" dirty="0">
              <a:solidFill>
                <a:srgbClr val="FFFFFF"/>
              </a:solidFill>
              <a:latin typeface="Roboto slab"/>
              <a:cs typeface="Roboto slab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 smtClean="0">
                <a:solidFill>
                  <a:srgbClr val="FFFFFF"/>
                </a:solidFill>
                <a:latin typeface="Roboto slab"/>
                <a:cs typeface="Roboto slab"/>
              </a:rPr>
              <a:t>Les </a:t>
            </a:r>
            <a:r>
              <a:rPr lang="en-US" sz="2000" dirty="0" err="1" smtClean="0">
                <a:solidFill>
                  <a:srgbClr val="FFFFFF"/>
                </a:solidFill>
                <a:latin typeface="Roboto slab"/>
                <a:cs typeface="Roboto slab"/>
              </a:rPr>
              <a:t>habiletés</a:t>
            </a:r>
            <a:r>
              <a:rPr lang="en-US" sz="2000" dirty="0" smtClean="0">
                <a:solidFill>
                  <a:srgbClr val="FFFFFF"/>
                </a:solidFill>
                <a:latin typeface="Roboto slab"/>
                <a:cs typeface="Roboto slab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Roboto slab"/>
                <a:cs typeface="Roboto slab"/>
              </a:rPr>
              <a:t>parentales</a:t>
            </a:r>
            <a:r>
              <a:rPr lang="en-US" sz="2000" dirty="0" smtClean="0">
                <a:solidFill>
                  <a:srgbClr val="FFFFFF"/>
                </a:solidFill>
                <a:latin typeface="Roboto slab"/>
                <a:cs typeface="Roboto slab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Roboto slab"/>
                <a:cs typeface="Roboto slab"/>
              </a:rPr>
              <a:t>moins</a:t>
            </a:r>
            <a:r>
              <a:rPr lang="en-US" sz="2000" dirty="0" smtClean="0">
                <a:solidFill>
                  <a:srgbClr val="FFFFFF"/>
                </a:solidFill>
                <a:latin typeface="Roboto slab"/>
                <a:cs typeface="Roboto slab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Roboto slab"/>
                <a:cs typeface="Roboto slab"/>
              </a:rPr>
              <a:t>optimales</a:t>
            </a:r>
            <a:endParaRPr lang="en-US" sz="2000" dirty="0">
              <a:solidFill>
                <a:srgbClr val="FFFFFF"/>
              </a:solidFill>
              <a:latin typeface="Roboto slab"/>
              <a:cs typeface="Roboto slab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>
                <a:solidFill>
                  <a:srgbClr val="FFFFFF"/>
                </a:solidFill>
                <a:latin typeface="Roboto slab"/>
                <a:cs typeface="Roboto slab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Roboto slab"/>
                <a:cs typeface="Roboto slab"/>
              </a:rPr>
              <a:t>La </a:t>
            </a:r>
            <a:r>
              <a:rPr lang="en-US" sz="2000" dirty="0" err="1" smtClean="0">
                <a:solidFill>
                  <a:srgbClr val="FFFFFF"/>
                </a:solidFill>
                <a:latin typeface="Roboto slab"/>
                <a:cs typeface="Roboto slab"/>
              </a:rPr>
              <a:t>qualité</a:t>
            </a:r>
            <a:r>
              <a:rPr lang="en-US" sz="2000" dirty="0" smtClean="0">
                <a:solidFill>
                  <a:srgbClr val="FFFFFF"/>
                </a:solidFill>
                <a:latin typeface="Roboto slab"/>
                <a:cs typeface="Roboto slab"/>
              </a:rPr>
              <a:t> relation parent-enfant/ado </a:t>
            </a:r>
            <a:endParaRPr lang="en-US" sz="2000" dirty="0">
              <a:solidFill>
                <a:srgbClr val="FFFFFF"/>
              </a:solidFill>
              <a:latin typeface="Roboto slab"/>
              <a:cs typeface="Roboto slab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4803998"/>
            <a:ext cx="42484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solidFill>
                  <a:srgbClr val="FFFFFF"/>
                </a:solidFill>
              </a:rPr>
              <a:t>Génération</a:t>
            </a:r>
            <a:r>
              <a:rPr lang="en-US" sz="800" dirty="0" smtClean="0">
                <a:solidFill>
                  <a:srgbClr val="FFFFFF"/>
                </a:solidFill>
              </a:rPr>
              <a:t> </a:t>
            </a:r>
            <a:r>
              <a:rPr lang="en-US" sz="800" dirty="0" err="1" smtClean="0">
                <a:solidFill>
                  <a:srgbClr val="FFFFFF"/>
                </a:solidFill>
              </a:rPr>
              <a:t>écran</a:t>
            </a:r>
            <a:r>
              <a:rPr lang="en-US" sz="800" dirty="0" smtClean="0">
                <a:solidFill>
                  <a:srgbClr val="FFFFFF"/>
                </a:solidFill>
              </a:rPr>
              <a:t> / Aide-</a:t>
            </a:r>
            <a:r>
              <a:rPr lang="en-US" sz="800" dirty="0" err="1" smtClean="0">
                <a:solidFill>
                  <a:srgbClr val="FFFFFF"/>
                </a:solidFill>
              </a:rPr>
              <a:t>mémoire_Lynda</a:t>
            </a:r>
            <a:r>
              <a:rPr lang="en-US" sz="800" dirty="0" smtClean="0">
                <a:solidFill>
                  <a:srgbClr val="FFFFFF"/>
                </a:solidFill>
              </a:rPr>
              <a:t> Villeneuve_2019=09-17</a:t>
            </a:r>
            <a:endParaRPr lang="en-US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139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/>
            </a:r>
            <a:br>
              <a:rPr lang="fr-C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06493"/>
            <a:ext cx="4726429" cy="338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148" y="1792711"/>
            <a:ext cx="3233463" cy="189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1" y="205978"/>
            <a:ext cx="8229600" cy="1000516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5492585" y="1320794"/>
            <a:ext cx="230920" cy="389445"/>
          </a:xfrm>
          <a:prstGeom prst="straightConnector1">
            <a:avLst/>
          </a:prstGeom>
          <a:ln w="76200" cmpd="sng">
            <a:solidFill>
              <a:srgbClr val="BC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852333" y="1200150"/>
            <a:ext cx="0" cy="389445"/>
          </a:xfrm>
          <a:prstGeom prst="straightConnector1">
            <a:avLst/>
          </a:prstGeom>
          <a:ln w="76200" cmpd="sng">
            <a:solidFill>
              <a:srgbClr val="BC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8313690" y="3850821"/>
            <a:ext cx="230920" cy="416837"/>
          </a:xfrm>
          <a:prstGeom prst="straightConnector1">
            <a:avLst/>
          </a:prstGeom>
          <a:ln w="76200" cmpd="sng">
            <a:solidFill>
              <a:srgbClr val="BC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8082770" y="1320794"/>
            <a:ext cx="230920" cy="389445"/>
          </a:xfrm>
          <a:prstGeom prst="straightConnector1">
            <a:avLst/>
          </a:prstGeom>
          <a:ln w="76200" cmpd="sng">
            <a:solidFill>
              <a:srgbClr val="BC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7537872" y="3957768"/>
            <a:ext cx="131954" cy="388919"/>
          </a:xfrm>
          <a:prstGeom prst="straightConnector1">
            <a:avLst/>
          </a:prstGeom>
          <a:ln w="76200" cmpd="sng">
            <a:solidFill>
              <a:srgbClr val="BC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543579" y="3995434"/>
            <a:ext cx="0" cy="470720"/>
          </a:xfrm>
          <a:prstGeom prst="straightConnector1">
            <a:avLst/>
          </a:prstGeom>
          <a:ln w="76200" cmpd="sng">
            <a:solidFill>
              <a:srgbClr val="BC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492585" y="3940694"/>
            <a:ext cx="180750" cy="405994"/>
          </a:xfrm>
          <a:prstGeom prst="straightConnector1">
            <a:avLst/>
          </a:prstGeom>
          <a:ln w="76200" cmpd="sng">
            <a:solidFill>
              <a:srgbClr val="BC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782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771550"/>
            <a:ext cx="7352452" cy="686100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>Jeux pour apprendre comment protéger nos données en ligne </a:t>
            </a:r>
            <a:endParaRPr lang="en-US" dirty="0"/>
          </a:p>
        </p:txBody>
      </p:sp>
      <p:pic>
        <p:nvPicPr>
          <p:cNvPr id="4" name="Picture 3" descr="http://habilomedias.ca/sites/mediasmarts/files/styles/frontpage_splash/public/images/home-carousel/home-protecteurs-donnees.png?itok=PN39JaW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35646"/>
            <a:ext cx="6336704" cy="3349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83768" y="415592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solidFill>
                  <a:srgbClr val="FFFFFF"/>
                </a:solidFill>
              </a:rPr>
              <a:t>H</a:t>
            </a:r>
            <a:r>
              <a:rPr lang="en-US" sz="1800" dirty="0" err="1" smtClean="0">
                <a:solidFill>
                  <a:srgbClr val="FFFFFF"/>
                </a:solidFill>
              </a:rPr>
              <a:t>abilomedias</a:t>
            </a:r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04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15766"/>
            <a:ext cx="4320480" cy="1506300"/>
          </a:xfrm>
        </p:spPr>
        <p:txBody>
          <a:bodyPr/>
          <a:lstStyle/>
          <a:p>
            <a:r>
              <a:rPr lang="fr-CA" sz="4000" dirty="0" smtClean="0"/>
              <a:t>Pistes d’interventions pour intervenants et parents</a:t>
            </a:r>
            <a:br>
              <a:rPr lang="fr-CA" sz="4000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932040" y="699542"/>
            <a:ext cx="3837000" cy="3695100"/>
          </a:xfrm>
        </p:spPr>
        <p:txBody>
          <a:bodyPr/>
          <a:lstStyle/>
          <a:p>
            <a:pPr marL="285750" lvl="0" indent="-285750">
              <a:buFontTx/>
              <a:buChar char="-"/>
            </a:pPr>
            <a:r>
              <a:rPr lang="fr-CA" i="1" dirty="0"/>
              <a:t>Éduquer les jeunes </a:t>
            </a:r>
            <a:endParaRPr lang="fr-CA" i="1" dirty="0" smtClean="0"/>
          </a:p>
          <a:p>
            <a:pPr marL="285750" indent="-285750">
              <a:buFontTx/>
              <a:buChar char="-"/>
            </a:pPr>
            <a:r>
              <a:rPr lang="fr-FR" i="1" dirty="0">
                <a:ea typeface="Calibri"/>
                <a:cs typeface="Calibri"/>
                <a:sym typeface="Calibri"/>
              </a:rPr>
              <a:t>Faire participer les enfants s’ils sont en âge de le faire pour établir des </a:t>
            </a:r>
            <a:r>
              <a:rPr lang="fr-FR" i="1" dirty="0" smtClean="0">
                <a:ea typeface="Calibri"/>
                <a:cs typeface="Calibri"/>
                <a:sym typeface="Calibri"/>
              </a:rPr>
              <a:t>règles</a:t>
            </a:r>
          </a:p>
          <a:p>
            <a:pPr marL="285750" indent="-285750">
              <a:buFontTx/>
              <a:buChar char="-"/>
            </a:pPr>
            <a:r>
              <a:rPr lang="fr-CA" i="1" dirty="0"/>
              <a:t>Favoriser l’encadrement, les guider vers une autonomie </a:t>
            </a:r>
            <a:endParaRPr lang="fr-CA" i="1" dirty="0" smtClean="0"/>
          </a:p>
          <a:p>
            <a:pPr marL="285750" indent="-285750">
              <a:buFontTx/>
              <a:buChar char="-"/>
            </a:pPr>
            <a:r>
              <a:rPr lang="fr-CA" i="1" dirty="0" smtClean="0"/>
              <a:t>Viser </a:t>
            </a:r>
            <a:r>
              <a:rPr lang="fr-CA" i="1" dirty="0"/>
              <a:t>un mode de vie </a:t>
            </a:r>
            <a:r>
              <a:rPr lang="fr-CA" i="1" dirty="0" smtClean="0"/>
              <a:t>équilibré</a:t>
            </a:r>
          </a:p>
          <a:p>
            <a:pPr marL="285750" lvl="0" indent="-285750">
              <a:buFontTx/>
              <a:buChar char="-"/>
            </a:pPr>
            <a:r>
              <a:rPr lang="fr-CA" i="1" dirty="0" smtClean="0"/>
              <a:t>Donner </a:t>
            </a:r>
            <a:r>
              <a:rPr lang="fr-CA" i="1" dirty="0"/>
              <a:t>l’exemple</a:t>
            </a:r>
          </a:p>
          <a:p>
            <a:pPr lvl="0">
              <a:buNone/>
            </a:pPr>
            <a:endParaRPr lang="fr-CA" i="1" dirty="0"/>
          </a:p>
        </p:txBody>
      </p:sp>
      <p:grpSp>
        <p:nvGrpSpPr>
          <p:cNvPr id="5" name="Google Shape;630;p43"/>
          <p:cNvGrpSpPr/>
          <p:nvPr/>
        </p:nvGrpSpPr>
        <p:grpSpPr>
          <a:xfrm>
            <a:off x="7524328" y="3651870"/>
            <a:ext cx="144016" cy="282811"/>
            <a:chOff x="3384375" y="2267500"/>
            <a:chExt cx="203375" cy="507825"/>
          </a:xfrm>
        </p:grpSpPr>
        <p:sp>
          <p:nvSpPr>
            <p:cNvPr id="6" name="Google Shape;631;p43"/>
            <p:cNvSpPr/>
            <p:nvPr/>
          </p:nvSpPr>
          <p:spPr>
            <a:xfrm>
              <a:off x="3384375" y="2373425"/>
              <a:ext cx="203375" cy="401900"/>
            </a:xfrm>
            <a:custGeom>
              <a:avLst/>
              <a:gdLst/>
              <a:ahLst/>
              <a:cxnLst/>
              <a:rect l="l" t="t" r="r" b="b"/>
              <a:pathLst>
                <a:path w="8135" h="16076" fill="none" extrusionOk="0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632;p43"/>
            <p:cNvSpPr/>
            <p:nvPr/>
          </p:nvSpPr>
          <p:spPr>
            <a:xfrm>
              <a:off x="3443425" y="2267500"/>
              <a:ext cx="85275" cy="93775"/>
            </a:xfrm>
            <a:custGeom>
              <a:avLst/>
              <a:gdLst/>
              <a:ahLst/>
              <a:cxnLst/>
              <a:rect l="l" t="t" r="r" b="b"/>
              <a:pathLst>
                <a:path w="3411" h="3751" fill="none" extrusionOk="0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" name="Google Shape;630;p43"/>
          <p:cNvGrpSpPr/>
          <p:nvPr/>
        </p:nvGrpSpPr>
        <p:grpSpPr>
          <a:xfrm>
            <a:off x="7236296" y="3507854"/>
            <a:ext cx="170937" cy="426827"/>
            <a:chOff x="3384375" y="2267500"/>
            <a:chExt cx="203375" cy="507825"/>
          </a:xfrm>
        </p:grpSpPr>
        <p:sp>
          <p:nvSpPr>
            <p:cNvPr id="9" name="Google Shape;631;p43"/>
            <p:cNvSpPr/>
            <p:nvPr/>
          </p:nvSpPr>
          <p:spPr>
            <a:xfrm>
              <a:off x="3384375" y="2373425"/>
              <a:ext cx="203375" cy="401900"/>
            </a:xfrm>
            <a:custGeom>
              <a:avLst/>
              <a:gdLst/>
              <a:ahLst/>
              <a:cxnLst/>
              <a:rect l="l" t="t" r="r" b="b"/>
              <a:pathLst>
                <a:path w="8135" h="16076" fill="none" extrusionOk="0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632;p43"/>
            <p:cNvSpPr/>
            <p:nvPr/>
          </p:nvSpPr>
          <p:spPr>
            <a:xfrm>
              <a:off x="3443425" y="2267500"/>
              <a:ext cx="85275" cy="93775"/>
            </a:xfrm>
            <a:custGeom>
              <a:avLst/>
              <a:gdLst/>
              <a:ahLst/>
              <a:cxnLst/>
              <a:rect l="l" t="t" r="r" b="b"/>
              <a:pathLst>
                <a:path w="3411" h="3751" fill="none" extrusionOk="0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" name="Google Shape;640;p43"/>
          <p:cNvGrpSpPr/>
          <p:nvPr/>
        </p:nvGrpSpPr>
        <p:grpSpPr>
          <a:xfrm>
            <a:off x="8028384" y="3939902"/>
            <a:ext cx="936104" cy="936104"/>
            <a:chOff x="5972700" y="2330200"/>
            <a:chExt cx="411625" cy="387275"/>
          </a:xfrm>
        </p:grpSpPr>
        <p:sp>
          <p:nvSpPr>
            <p:cNvPr id="12" name="Google Shape;641;p4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642;p4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19190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32" y="6039"/>
            <a:ext cx="4045200" cy="1506300"/>
          </a:xfrm>
        </p:spPr>
        <p:txBody>
          <a:bodyPr/>
          <a:lstStyle/>
          <a:p>
            <a:r>
              <a:rPr lang="en-US" dirty="0" smtClean="0"/>
              <a:t>Sites </a:t>
            </a:r>
            <a:r>
              <a:rPr lang="en-US" dirty="0" err="1" smtClean="0"/>
              <a:t>pertinents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076056" y="1491630"/>
            <a:ext cx="4067944" cy="3168352"/>
          </a:xfrm>
        </p:spPr>
        <p:txBody>
          <a:bodyPr/>
          <a:lstStyle/>
          <a:p>
            <a:pPr>
              <a:buNone/>
            </a:pPr>
            <a:endParaRPr lang="en-US" sz="2000" dirty="0" smtClean="0">
              <a:hlinkClick r:id="rId2"/>
            </a:endParaRPr>
          </a:p>
          <a:p>
            <a:pPr>
              <a:buNone/>
            </a:pPr>
            <a:r>
              <a:rPr lang="en-US" sz="2000" dirty="0" smtClean="0">
                <a:hlinkClick r:id="rId2"/>
              </a:rPr>
              <a:t>https://lesbellescombines.com</a:t>
            </a:r>
            <a:r>
              <a:rPr lang="en-US" sz="2000" dirty="0" smtClean="0"/>
              <a:t>  </a:t>
            </a:r>
          </a:p>
          <a:p>
            <a:pPr>
              <a:buNone/>
            </a:pPr>
            <a:r>
              <a:rPr lang="en-US" sz="2000" dirty="0" smtClean="0">
                <a:hlinkClick r:id="rId3"/>
              </a:rPr>
              <a:t>https://pausetonecran.com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>
                <a:hlinkClick r:id="rId4"/>
              </a:rPr>
              <a:t>https://habilomedias.ca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>
                <a:hlinkClick r:id="rId5"/>
              </a:rPr>
              <a:t>https://drogue-aidereference.qc.ca</a:t>
            </a: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851670"/>
            <a:ext cx="3456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8000" dirty="0">
                <a:solidFill>
                  <a:schemeClr val="accent5"/>
                </a:solidFill>
              </a:rPr>
              <a:t>Merci</a:t>
            </a:r>
            <a:endParaRPr lang="en-US" sz="8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195487"/>
            <a:ext cx="1899519" cy="648071"/>
          </a:xfrm>
          <a:prstGeom prst="rect">
            <a:avLst/>
          </a:prstGeom>
        </p:spPr>
      </p:pic>
      <p:pic>
        <p:nvPicPr>
          <p:cNvPr id="7" name="Picture 6" descr="Small_webs_couleur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867894"/>
            <a:ext cx="1570093" cy="8640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504" y="3507854"/>
            <a:ext cx="1436523" cy="792087"/>
          </a:xfrm>
          <a:prstGeom prst="rect">
            <a:avLst/>
          </a:prstGeom>
        </p:spPr>
      </p:pic>
      <p:pic>
        <p:nvPicPr>
          <p:cNvPr id="9" name="Shape 81" descr="Sceau-transparent.png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419872" y="3507854"/>
            <a:ext cx="1008112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7930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3091</TotalTime>
  <Words>145</Words>
  <Application>Microsoft Macintosh PowerPoint</Application>
  <PresentationFormat>On-screen Show (16:9)</PresentationFormat>
  <Paragraphs>35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Marina</vt:lpstr>
      <vt:lpstr>De la cyberdépendance à la citoyenneté numérique </vt:lpstr>
      <vt:lpstr>PowerPoint Presentation</vt:lpstr>
      <vt:lpstr> </vt:lpstr>
      <vt:lpstr>Jeux pour apprendre comment protéger nos données en ligne </vt:lpstr>
      <vt:lpstr>Pistes d’interventions pour intervenants et parents </vt:lpstr>
      <vt:lpstr>Sites pertinents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NOMOPHOBIE Web’s qu’on s’en va?</dc:title>
  <dc:creator>Arc-en-Ciel(2)</dc:creator>
  <cp:lastModifiedBy>Eliane Brockelmaier</cp:lastModifiedBy>
  <cp:revision>188</cp:revision>
  <cp:lastPrinted>2018-11-13T15:49:17Z</cp:lastPrinted>
  <dcterms:modified xsi:type="dcterms:W3CDTF">2019-11-21T14:40:59Z</dcterms:modified>
</cp:coreProperties>
</file>